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00" r:id="rId3"/>
    <p:sldId id="345" r:id="rId4"/>
    <p:sldId id="323" r:id="rId5"/>
    <p:sldId id="375" r:id="rId6"/>
    <p:sldId id="371" r:id="rId7"/>
    <p:sldId id="344" r:id="rId8"/>
    <p:sldId id="370" r:id="rId9"/>
    <p:sldId id="372" r:id="rId10"/>
    <p:sldId id="337" r:id="rId11"/>
    <p:sldId id="373" r:id="rId12"/>
    <p:sldId id="343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Garvey" initials="AG" lastIdx="0" clrIdx="0">
    <p:extLst>
      <p:ext uri="{19B8F6BF-5375-455C-9EA6-DF929625EA0E}">
        <p15:presenceInfo xmlns:p15="http://schemas.microsoft.com/office/powerpoint/2012/main" userId="S-1-5-21-516039287-201417072-1845911597-9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01C"/>
    <a:srgbClr val="063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8" autoAdjust="0"/>
    <p:restoredTop sz="90920" autoAdjust="0"/>
  </p:normalViewPr>
  <p:slideViewPr>
    <p:cSldViewPr>
      <p:cViewPr varScale="1">
        <p:scale>
          <a:sx n="101" d="100"/>
          <a:sy n="101" d="100"/>
        </p:scale>
        <p:origin x="19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061E3-4A37-491D-AFB2-72E8ADAA0118}" type="doc">
      <dgm:prSet loTypeId="urn:microsoft.com/office/officeart/2005/8/layout/pyramid3" loCatId="pyramid" qsTypeId="urn:microsoft.com/office/officeart/2005/8/quickstyle/simple1" qsCatId="simple" csTypeId="urn:microsoft.com/office/officeart/2005/8/colors/accent2_3" csCatId="accent2" phldr="1"/>
      <dgm:spPr/>
    </dgm:pt>
    <dgm:pt modelId="{392C1409-95E9-4D57-8C6C-0B9E9A65C465}">
      <dgm:prSet phldrT="[Text]" custT="1"/>
      <dgm:spPr/>
      <dgm:t>
        <a:bodyPr/>
        <a:lstStyle/>
        <a:p>
          <a:r>
            <a:rPr lang="en-US" sz="3800" dirty="0">
              <a:solidFill>
                <a:schemeClr val="bg1"/>
              </a:solidFill>
            </a:rPr>
            <a:t>PILLAR CONTENT</a:t>
          </a:r>
        </a:p>
      </dgm:t>
    </dgm:pt>
    <dgm:pt modelId="{A08FDA3D-655C-462C-864B-2A8FC7147355}" type="parTrans" cxnId="{752066EC-7550-4CF0-8EB1-987CDF0CAB5D}">
      <dgm:prSet/>
      <dgm:spPr/>
      <dgm:t>
        <a:bodyPr/>
        <a:lstStyle/>
        <a:p>
          <a:endParaRPr lang="en-US"/>
        </a:p>
      </dgm:t>
    </dgm:pt>
    <dgm:pt modelId="{1875CA72-A6D2-482D-A19E-5FDDB1989D44}" type="sibTrans" cxnId="{752066EC-7550-4CF0-8EB1-987CDF0CAB5D}">
      <dgm:prSet/>
      <dgm:spPr/>
      <dgm:t>
        <a:bodyPr/>
        <a:lstStyle/>
        <a:p>
          <a:endParaRPr lang="en-US"/>
        </a:p>
      </dgm:t>
    </dgm:pt>
    <dgm:pt modelId="{D6F8B0CD-AA8B-40F5-81F9-8117E0887329}">
      <dgm:prSet phldrT="[Text]" custT="1"/>
      <dgm:spPr/>
      <dgm:t>
        <a:bodyPr/>
        <a:lstStyle/>
        <a:p>
          <a:r>
            <a:rPr lang="en-US" sz="2600" dirty="0">
              <a:solidFill>
                <a:schemeClr val="bg1"/>
              </a:solidFill>
            </a:rPr>
            <a:t>REPURPOSE INTO MICRO CONTENT</a:t>
          </a:r>
        </a:p>
      </dgm:t>
    </dgm:pt>
    <dgm:pt modelId="{88A57FAD-211B-488F-9DED-B6F921BD0764}" type="parTrans" cxnId="{8153CA54-6F87-49F2-8AE6-62A7691BCB88}">
      <dgm:prSet/>
      <dgm:spPr/>
      <dgm:t>
        <a:bodyPr/>
        <a:lstStyle/>
        <a:p>
          <a:endParaRPr lang="en-US"/>
        </a:p>
      </dgm:t>
    </dgm:pt>
    <dgm:pt modelId="{730EEA68-D3CD-4523-82E9-1B95377CF02B}" type="sibTrans" cxnId="{8153CA54-6F87-49F2-8AE6-62A7691BCB88}">
      <dgm:prSet/>
      <dgm:spPr/>
      <dgm:t>
        <a:bodyPr/>
        <a:lstStyle/>
        <a:p>
          <a:endParaRPr lang="en-US"/>
        </a:p>
      </dgm:t>
    </dgm:pt>
    <dgm:pt modelId="{EC3CAACF-9AB0-43D5-AF9E-E550149300BC}">
      <dgm:prSet phldrT="[Text]" custT="1"/>
      <dgm:spPr/>
      <dgm:t>
        <a:bodyPr/>
        <a:lstStyle/>
        <a:p>
          <a:endParaRPr lang="en-US" sz="1800" dirty="0"/>
        </a:p>
      </dgm:t>
    </dgm:pt>
    <dgm:pt modelId="{9592CBC1-53AA-4207-B0AE-E48F2B37EAA7}" type="parTrans" cxnId="{3B7B9252-2F4E-437F-A000-C22D37AFF052}">
      <dgm:prSet/>
      <dgm:spPr/>
      <dgm:t>
        <a:bodyPr/>
        <a:lstStyle/>
        <a:p>
          <a:endParaRPr lang="en-US"/>
        </a:p>
      </dgm:t>
    </dgm:pt>
    <dgm:pt modelId="{9452C480-1F92-4ACA-BE8E-9AD11B186580}" type="sibTrans" cxnId="{3B7B9252-2F4E-437F-A000-C22D37AFF052}">
      <dgm:prSet/>
      <dgm:spPr/>
      <dgm:t>
        <a:bodyPr/>
        <a:lstStyle/>
        <a:p>
          <a:endParaRPr lang="en-US"/>
        </a:p>
      </dgm:t>
    </dgm:pt>
    <dgm:pt modelId="{0F1A71F5-9C4D-4F58-9A75-D60BF4AD2C09}" type="pres">
      <dgm:prSet presAssocID="{DC8061E3-4A37-491D-AFB2-72E8ADAA0118}" presName="Name0" presStyleCnt="0">
        <dgm:presLayoutVars>
          <dgm:dir/>
          <dgm:animLvl val="lvl"/>
          <dgm:resizeHandles val="exact"/>
        </dgm:presLayoutVars>
      </dgm:prSet>
      <dgm:spPr/>
    </dgm:pt>
    <dgm:pt modelId="{F3992A6C-A437-4C67-B3A3-80F8A0B0226F}" type="pres">
      <dgm:prSet presAssocID="{392C1409-95E9-4D57-8C6C-0B9E9A65C465}" presName="Name8" presStyleCnt="0"/>
      <dgm:spPr/>
    </dgm:pt>
    <dgm:pt modelId="{B622F0EB-B8BE-47BA-B5B6-922E2561C122}" type="pres">
      <dgm:prSet presAssocID="{392C1409-95E9-4D57-8C6C-0B9E9A65C465}" presName="level" presStyleLbl="node1" presStyleIdx="0" presStyleCnt="3">
        <dgm:presLayoutVars>
          <dgm:chMax val="1"/>
          <dgm:bulletEnabled val="1"/>
        </dgm:presLayoutVars>
      </dgm:prSet>
      <dgm:spPr/>
    </dgm:pt>
    <dgm:pt modelId="{642DE498-2054-41DE-949A-2D4D922B1A39}" type="pres">
      <dgm:prSet presAssocID="{392C1409-95E9-4D57-8C6C-0B9E9A65C4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B9DB880-8767-4C86-B7B3-23A10C910363}" type="pres">
      <dgm:prSet presAssocID="{D6F8B0CD-AA8B-40F5-81F9-8117E0887329}" presName="Name8" presStyleCnt="0"/>
      <dgm:spPr/>
    </dgm:pt>
    <dgm:pt modelId="{1ED9BF9A-29EB-47B0-9E5F-452FD17E93B7}" type="pres">
      <dgm:prSet presAssocID="{D6F8B0CD-AA8B-40F5-81F9-8117E0887329}" presName="level" presStyleLbl="node1" presStyleIdx="1" presStyleCnt="3" custLinFactNeighborX="479">
        <dgm:presLayoutVars>
          <dgm:chMax val="1"/>
          <dgm:bulletEnabled val="1"/>
        </dgm:presLayoutVars>
      </dgm:prSet>
      <dgm:spPr/>
    </dgm:pt>
    <dgm:pt modelId="{9B9EF644-89E0-4278-AAF2-0B581ED2ED37}" type="pres">
      <dgm:prSet presAssocID="{D6F8B0CD-AA8B-40F5-81F9-8117E08873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BE6EC4-917B-4178-A1F8-897DC3EE1A04}" type="pres">
      <dgm:prSet presAssocID="{EC3CAACF-9AB0-43D5-AF9E-E550149300BC}" presName="Name8" presStyleCnt="0"/>
      <dgm:spPr/>
    </dgm:pt>
    <dgm:pt modelId="{16E45ABE-67F2-4454-AF06-524E555A711E}" type="pres">
      <dgm:prSet presAssocID="{EC3CAACF-9AB0-43D5-AF9E-E550149300BC}" presName="level" presStyleLbl="node1" presStyleIdx="2" presStyleCnt="3">
        <dgm:presLayoutVars>
          <dgm:chMax val="1"/>
          <dgm:bulletEnabled val="1"/>
        </dgm:presLayoutVars>
      </dgm:prSet>
      <dgm:spPr/>
    </dgm:pt>
    <dgm:pt modelId="{ED2BA13C-F595-440C-9DDB-78351B215CF7}" type="pres">
      <dgm:prSet presAssocID="{EC3CAACF-9AB0-43D5-AF9E-E550149300B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007C64F-BB5A-4EB6-930A-D791D49F88A8}" type="presOf" srcId="{EC3CAACF-9AB0-43D5-AF9E-E550149300BC}" destId="{16E45ABE-67F2-4454-AF06-524E555A711E}" srcOrd="0" destOrd="0" presId="urn:microsoft.com/office/officeart/2005/8/layout/pyramid3"/>
    <dgm:cxn modelId="{3B7B9252-2F4E-437F-A000-C22D37AFF052}" srcId="{DC8061E3-4A37-491D-AFB2-72E8ADAA0118}" destId="{EC3CAACF-9AB0-43D5-AF9E-E550149300BC}" srcOrd="2" destOrd="0" parTransId="{9592CBC1-53AA-4207-B0AE-E48F2B37EAA7}" sibTransId="{9452C480-1F92-4ACA-BE8E-9AD11B186580}"/>
    <dgm:cxn modelId="{8F038353-5368-4701-8BE1-A2164214EAB2}" type="presOf" srcId="{D6F8B0CD-AA8B-40F5-81F9-8117E0887329}" destId="{9B9EF644-89E0-4278-AAF2-0B581ED2ED37}" srcOrd="1" destOrd="0" presId="urn:microsoft.com/office/officeart/2005/8/layout/pyramid3"/>
    <dgm:cxn modelId="{8153CA54-6F87-49F2-8AE6-62A7691BCB88}" srcId="{DC8061E3-4A37-491D-AFB2-72E8ADAA0118}" destId="{D6F8B0CD-AA8B-40F5-81F9-8117E0887329}" srcOrd="1" destOrd="0" parTransId="{88A57FAD-211B-488F-9DED-B6F921BD0764}" sibTransId="{730EEA68-D3CD-4523-82E9-1B95377CF02B}"/>
    <dgm:cxn modelId="{6C46C194-E582-4E7E-B546-0100D6EA7A2D}" type="presOf" srcId="{392C1409-95E9-4D57-8C6C-0B9E9A65C465}" destId="{B622F0EB-B8BE-47BA-B5B6-922E2561C122}" srcOrd="0" destOrd="0" presId="urn:microsoft.com/office/officeart/2005/8/layout/pyramid3"/>
    <dgm:cxn modelId="{A60A98B5-4663-43B3-9A98-7031552D989B}" type="presOf" srcId="{392C1409-95E9-4D57-8C6C-0B9E9A65C465}" destId="{642DE498-2054-41DE-949A-2D4D922B1A39}" srcOrd="1" destOrd="0" presId="urn:microsoft.com/office/officeart/2005/8/layout/pyramid3"/>
    <dgm:cxn modelId="{A534C1CE-0935-4255-B6AC-8D9A7C841B3D}" type="presOf" srcId="{DC8061E3-4A37-491D-AFB2-72E8ADAA0118}" destId="{0F1A71F5-9C4D-4F58-9A75-D60BF4AD2C09}" srcOrd="0" destOrd="0" presId="urn:microsoft.com/office/officeart/2005/8/layout/pyramid3"/>
    <dgm:cxn modelId="{0D986ED5-7BC0-49B1-9577-C94C5DDD6EA5}" type="presOf" srcId="{EC3CAACF-9AB0-43D5-AF9E-E550149300BC}" destId="{ED2BA13C-F595-440C-9DDB-78351B215CF7}" srcOrd="1" destOrd="0" presId="urn:microsoft.com/office/officeart/2005/8/layout/pyramid3"/>
    <dgm:cxn modelId="{752066EC-7550-4CF0-8EB1-987CDF0CAB5D}" srcId="{DC8061E3-4A37-491D-AFB2-72E8ADAA0118}" destId="{392C1409-95E9-4D57-8C6C-0B9E9A65C465}" srcOrd="0" destOrd="0" parTransId="{A08FDA3D-655C-462C-864B-2A8FC7147355}" sibTransId="{1875CA72-A6D2-482D-A19E-5FDDB1989D44}"/>
    <dgm:cxn modelId="{658D40FE-333A-4027-8B1C-0C9007695222}" type="presOf" srcId="{D6F8B0CD-AA8B-40F5-81F9-8117E0887329}" destId="{1ED9BF9A-29EB-47B0-9E5F-452FD17E93B7}" srcOrd="0" destOrd="0" presId="urn:microsoft.com/office/officeart/2005/8/layout/pyramid3"/>
    <dgm:cxn modelId="{7D598501-B3FB-4CEC-8E53-C1238024C11A}" type="presParOf" srcId="{0F1A71F5-9C4D-4F58-9A75-D60BF4AD2C09}" destId="{F3992A6C-A437-4C67-B3A3-80F8A0B0226F}" srcOrd="0" destOrd="0" presId="urn:microsoft.com/office/officeart/2005/8/layout/pyramid3"/>
    <dgm:cxn modelId="{30D79BBE-A11E-48C8-8171-62B6A94EAE63}" type="presParOf" srcId="{F3992A6C-A437-4C67-B3A3-80F8A0B0226F}" destId="{B622F0EB-B8BE-47BA-B5B6-922E2561C122}" srcOrd="0" destOrd="0" presId="urn:microsoft.com/office/officeart/2005/8/layout/pyramid3"/>
    <dgm:cxn modelId="{4D9832AC-7103-4208-9844-620965DD290E}" type="presParOf" srcId="{F3992A6C-A437-4C67-B3A3-80F8A0B0226F}" destId="{642DE498-2054-41DE-949A-2D4D922B1A39}" srcOrd="1" destOrd="0" presId="urn:microsoft.com/office/officeart/2005/8/layout/pyramid3"/>
    <dgm:cxn modelId="{B555CB91-C0CA-4811-ACCB-C9F711879D3E}" type="presParOf" srcId="{0F1A71F5-9C4D-4F58-9A75-D60BF4AD2C09}" destId="{AB9DB880-8767-4C86-B7B3-23A10C910363}" srcOrd="1" destOrd="0" presId="urn:microsoft.com/office/officeart/2005/8/layout/pyramid3"/>
    <dgm:cxn modelId="{871A047A-586A-4632-A5AC-DD2A5E50CACC}" type="presParOf" srcId="{AB9DB880-8767-4C86-B7B3-23A10C910363}" destId="{1ED9BF9A-29EB-47B0-9E5F-452FD17E93B7}" srcOrd="0" destOrd="0" presId="urn:microsoft.com/office/officeart/2005/8/layout/pyramid3"/>
    <dgm:cxn modelId="{22F82863-9D86-4733-8482-ED3E25470511}" type="presParOf" srcId="{AB9DB880-8767-4C86-B7B3-23A10C910363}" destId="{9B9EF644-89E0-4278-AAF2-0B581ED2ED37}" srcOrd="1" destOrd="0" presId="urn:microsoft.com/office/officeart/2005/8/layout/pyramid3"/>
    <dgm:cxn modelId="{51DF9464-33B0-46E2-BDDF-F08D82D2EA53}" type="presParOf" srcId="{0F1A71F5-9C4D-4F58-9A75-D60BF4AD2C09}" destId="{FDBE6EC4-917B-4178-A1F8-897DC3EE1A04}" srcOrd="2" destOrd="0" presId="urn:microsoft.com/office/officeart/2005/8/layout/pyramid3"/>
    <dgm:cxn modelId="{E52692DA-7CF7-4788-B6E5-F9CE01CE6F73}" type="presParOf" srcId="{FDBE6EC4-917B-4178-A1F8-897DC3EE1A04}" destId="{16E45ABE-67F2-4454-AF06-524E555A711E}" srcOrd="0" destOrd="0" presId="urn:microsoft.com/office/officeart/2005/8/layout/pyramid3"/>
    <dgm:cxn modelId="{EBA6C7A0-E9F2-49C8-96A3-C98A3EAD73DB}" type="presParOf" srcId="{FDBE6EC4-917B-4178-A1F8-897DC3EE1A04}" destId="{ED2BA13C-F595-440C-9DDB-78351B215CF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2F0EB-B8BE-47BA-B5B6-922E2561C122}">
      <dsp:nvSpPr>
        <dsp:cNvPr id="0" name=""/>
        <dsp:cNvSpPr/>
      </dsp:nvSpPr>
      <dsp:spPr>
        <a:xfrm rot="10800000">
          <a:off x="0" y="0"/>
          <a:ext cx="6194182" cy="1403032"/>
        </a:xfrm>
        <a:prstGeom prst="trapezoid">
          <a:avLst>
            <a:gd name="adj" fmla="val 73581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PILLAR CONTENT</a:t>
          </a:r>
        </a:p>
      </dsp:txBody>
      <dsp:txXfrm rot="-10800000">
        <a:off x="1083982" y="0"/>
        <a:ext cx="4026218" cy="1403032"/>
      </dsp:txXfrm>
    </dsp:sp>
    <dsp:sp modelId="{1ED9BF9A-29EB-47B0-9E5F-452FD17E93B7}">
      <dsp:nvSpPr>
        <dsp:cNvPr id="0" name=""/>
        <dsp:cNvSpPr/>
      </dsp:nvSpPr>
      <dsp:spPr>
        <a:xfrm rot="10800000">
          <a:off x="1052143" y="1403032"/>
          <a:ext cx="4129455" cy="1403032"/>
        </a:xfrm>
        <a:prstGeom prst="trapezoid">
          <a:avLst>
            <a:gd name="adj" fmla="val 73581"/>
          </a:avLst>
        </a:prstGeom>
        <a:solidFill>
          <a:schemeClr val="accent2">
            <a:shade val="80000"/>
            <a:hueOff val="0"/>
            <a:satOff val="-28108"/>
            <a:lumOff val="184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/>
              </a:solidFill>
            </a:rPr>
            <a:t>REPURPOSE INTO MICRO CONTENT</a:t>
          </a:r>
        </a:p>
      </dsp:txBody>
      <dsp:txXfrm rot="-10800000">
        <a:off x="1774798" y="1403032"/>
        <a:ext cx="2684145" cy="1403032"/>
      </dsp:txXfrm>
    </dsp:sp>
    <dsp:sp modelId="{16E45ABE-67F2-4454-AF06-524E555A711E}">
      <dsp:nvSpPr>
        <dsp:cNvPr id="0" name=""/>
        <dsp:cNvSpPr/>
      </dsp:nvSpPr>
      <dsp:spPr>
        <a:xfrm rot="10800000">
          <a:off x="2064727" y="2806065"/>
          <a:ext cx="2064727" cy="1403032"/>
        </a:xfrm>
        <a:prstGeom prst="trapezoid">
          <a:avLst>
            <a:gd name="adj" fmla="val 73581"/>
          </a:avLst>
        </a:prstGeom>
        <a:solidFill>
          <a:schemeClr val="accent2">
            <a:shade val="80000"/>
            <a:hueOff val="0"/>
            <a:satOff val="-56215"/>
            <a:lumOff val="369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10800000">
        <a:off x="2064727" y="2806065"/>
        <a:ext cx="2064727" cy="1403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0644E865-4DDB-47C3-AC4D-5BE99775275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20E77304-F0AF-4D45-BBA4-480E7CA91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3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5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0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A6609-7E8E-43DA-9C2A-1CD998E12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9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The words “relevant” and “valuable” are necessary to ANY definition of high-quality content</a:t>
            </a:r>
          </a:p>
          <a:p>
            <a:r>
              <a:rPr lang="en-US" dirty="0"/>
              <a:t> Relevant</a:t>
            </a:r>
          </a:p>
          <a:p>
            <a:r>
              <a:rPr lang="en-US" dirty="0"/>
              <a:t>o The content needs to be relevant, because it needs to be related to the audience’s needs</a:t>
            </a:r>
          </a:p>
          <a:p>
            <a:r>
              <a:rPr lang="en-US" dirty="0"/>
              <a:t>and interests</a:t>
            </a:r>
          </a:p>
          <a:p>
            <a:r>
              <a:rPr lang="en-US" dirty="0"/>
              <a:t>o Back to the first slide, we are so used to tuning out the multitude of messages</a:t>
            </a:r>
          </a:p>
          <a:p>
            <a:r>
              <a:rPr lang="en-US" dirty="0"/>
              <a:t>o Ensures that the content won’t get screened out</a:t>
            </a:r>
          </a:p>
          <a:p>
            <a:r>
              <a:rPr lang="en-US" dirty="0"/>
              <a:t>o If it’s not relevant, you’re not actually meeting my needs or interests, and why would I be</a:t>
            </a:r>
          </a:p>
          <a:p>
            <a:r>
              <a:rPr lang="en-US" dirty="0"/>
              <a:t>interested?</a:t>
            </a:r>
          </a:p>
          <a:p>
            <a:endParaRPr lang="en-US" dirty="0"/>
          </a:p>
          <a:p>
            <a:r>
              <a:rPr lang="en-US" dirty="0"/>
              <a:t> Valuable</a:t>
            </a:r>
          </a:p>
          <a:p>
            <a:r>
              <a:rPr lang="en-US" dirty="0"/>
              <a:t>o The key to create valuable content is that the content needs to be interesting and useful.</a:t>
            </a:r>
          </a:p>
          <a:p>
            <a:r>
              <a:rPr lang="en-US" dirty="0"/>
              <a:t>o It can be interesting, useful, value can work in a lot of different ways</a:t>
            </a:r>
          </a:p>
          <a:p>
            <a:r>
              <a:rPr lang="en-US" dirty="0"/>
              <a:t>o It’s got to give your customer something worth reading or viewing or hearing</a:t>
            </a:r>
          </a:p>
          <a:p>
            <a:r>
              <a:rPr lang="en-US" dirty="0"/>
              <a:t> Not about just creating more spam, throwing content over the fence and hoping something</a:t>
            </a:r>
          </a:p>
          <a:p>
            <a:r>
              <a:rPr lang="en-US" dirty="0"/>
              <a:t>comes back</a:t>
            </a:r>
          </a:p>
          <a:p>
            <a:r>
              <a:rPr lang="en-US" dirty="0"/>
              <a:t> The customers will find YOU if you create valuable and relevant content.</a:t>
            </a:r>
          </a:p>
          <a:p>
            <a:r>
              <a:rPr lang="en-US" dirty="0"/>
              <a:t> You also need to attract, acquire, and engage your audience, and it helps if it’s a clearly defined</a:t>
            </a:r>
          </a:p>
          <a:p>
            <a:r>
              <a:rPr lang="en-US" dirty="0"/>
              <a:t>audience. And this will enable you to drive profitable action</a:t>
            </a:r>
          </a:p>
          <a:p>
            <a:endParaRPr lang="en-US" dirty="0"/>
          </a:p>
          <a:p>
            <a:r>
              <a:rPr lang="en-US" dirty="0"/>
              <a:t>You need to have the story first (NOT, “I need FB content…”), and then figure out what elements of</a:t>
            </a:r>
          </a:p>
          <a:p>
            <a:r>
              <a:rPr lang="en-US" dirty="0"/>
              <a:t>that story may be best at being communicated in different channels</a:t>
            </a:r>
          </a:p>
          <a:p>
            <a:r>
              <a:rPr lang="en-US" dirty="0"/>
              <a:t> Once you have the story, find ways to tell it in 140 characters or less or in a 4-minute video</a:t>
            </a:r>
          </a:p>
          <a:p>
            <a:r>
              <a:rPr lang="en-US" dirty="0"/>
              <a:t> Get the story first, then we’ll start looking at the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7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4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of the Profession</a:t>
            </a:r>
          </a:p>
          <a:p>
            <a:r>
              <a:rPr lang="en-US" dirty="0"/>
              <a:t>- How can you apply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6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1752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rgbClr val="06377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324599" y="236538"/>
            <a:ext cx="162819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184-9221-423D-9022-C8C979EA7164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F6ED25-2F79-4FFC-8464-B7926D0A876F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99201C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50E4-B558-4F1A-833D-07A03AB3E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D24F7-E699-4C19-A817-BA06154FF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80851-5CD5-4C23-8D48-3C119465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715-8767-47B9-8579-7C946DE4F47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344E4-587B-4265-9107-FEB11269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507ED-DB8E-4CB7-B110-FCB6683B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683E-5D97-4CD9-857F-F1D1FB2F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5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AEF8-98BF-48DB-BDD1-2D5CCDB7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F739-3490-4B78-A471-0EA853152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610D-EE60-479D-AA11-0EBF6B75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715-8767-47B9-8579-7C946DE4F47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4942C-AC68-476C-A4FB-B8104B84F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C2894-48D3-4235-9F21-54CA533D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683E-5D97-4CD9-857F-F1D1FB2F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8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4CE3-1670-4163-AD67-58DF9E71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58BC7-0D54-4327-9BFB-2D0785F47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61553-F1E1-4F1D-871A-D7DA709F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715-8767-47B9-8579-7C946DE4F47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AA539-BFC3-46AD-8E15-81B6DAF5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E7A07-585D-4C9D-9C52-F12519EF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683E-5D97-4CD9-857F-F1D1FB2F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4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E5FF-F652-4036-9C73-F8DA96B2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FFB7D-EA3D-4241-8484-D5852605F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7C155-A6CD-4C3F-951D-0E11D4951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7B0B1-4112-4BFD-B672-9A6C9FC8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715-8767-47B9-8579-7C946DE4F47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DB65C-1A97-41B8-9059-C62C2F5E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3EC64-322D-49C1-8F62-23EE356C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683E-5D97-4CD9-857F-F1D1FB2F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2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A754-9A0A-4A0D-B209-58CB8398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A9B0A-589E-47A5-BAA6-9D7915B3B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AF8F0-5351-4CF8-B43F-5C56D0D68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076BC-0055-402F-9746-1E12096E5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77C98-5862-4AD9-9D57-186B26A50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8E50D-664C-41DC-909D-EE06DC1E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715-8767-47B9-8579-7C946DE4F47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7F1BB-4A6A-419C-BA17-BA7B13DD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94535-6823-404D-8670-37C70B1F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683E-5D97-4CD9-857F-F1D1FB2F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1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99E6-91D3-416E-B1CE-8C523B98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DA578-344E-43FB-AD86-C5BE974E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715-8767-47B9-8579-7C946DE4F47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8CD7F-B77E-4737-A4BD-88B86397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A533D-FDCC-4800-BA11-6FC0F34B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683E-5D97-4CD9-857F-F1D1FB2F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08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60B73-93AB-4CCC-876E-A8A22A19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715-8767-47B9-8579-7C946DE4F47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A1FA5-87BC-4A55-9C6B-184EC581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4FEA8-D9E1-4C7B-A17E-21CFF2B5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683E-5D97-4CD9-857F-F1D1FB2F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2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3D6F-80F5-4062-827C-D21F41AD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C1B2F-0ED0-498A-9623-DD6C683E0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DAB81-F844-483B-96A7-9F97837FB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08F9D-688D-43AE-A24E-2F1F943E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715-8767-47B9-8579-7C946DE4F47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85064-1279-4C99-AA1C-83E77F8C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55A92-DA1B-440B-8A12-C1C27D71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683E-5D97-4CD9-857F-F1D1FB2F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0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D079-A436-4AEF-B65B-12CB80CBBEA5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DD286-A1F2-475D-BE6A-8C092BDE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381165-0A87-4833-8E1C-B00D65C2E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AC3F0-BA01-4C82-8C48-95A2F1A58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05850-AFE5-4E12-BB76-307FAF45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715-8767-47B9-8579-7C946DE4F47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79787-BF73-42B8-98AD-A1D0A6D2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A0AF8-C86A-4753-BEAC-F2D49C8C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683E-5D97-4CD9-857F-F1D1FB2F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66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B6A9-6D4A-4097-B711-7031DFB1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04A59-30AE-4DF0-9063-73E645A0D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45F54-1232-489E-92B4-443109D1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715-8767-47B9-8579-7C946DE4F47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0195-6B21-4A1A-95DE-9E3354C4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2D8B-9EC7-43DE-B1C0-6D4053E2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683E-5D97-4CD9-857F-F1D1FB2F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5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1EA64-E136-44A9-ADE3-CF64E9485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6E7A3-F312-4917-BD33-08EAB5EA6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115E1-617A-440E-9B29-62BFB09F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715-8767-47B9-8579-7C946DE4F47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859E-B47B-48B0-9922-D6BEC2CD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0B21-40FA-4E5B-AD67-E76824D2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683E-5D97-4CD9-857F-F1D1FB2F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82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17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5146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295400" cy="990600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19200"/>
            <a:ext cx="7772400" cy="990600"/>
          </a:xfrm>
          <a:prstGeom prst="rect">
            <a:avLst/>
          </a:prstGeom>
          <a:solidFill>
            <a:srgbClr val="06377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8700-FFA9-405C-97BB-57A5EBD8523B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2954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3D2BA8-13A5-48E5-8038-36AFEA0D201C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DEF740-54AE-4B59-90C0-020F4D6ABB4F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99201C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06377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A715-FA33-4D18-AFE8-16A191531A2A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F8F3-C127-4EB2-81AD-A9D613AD1B1B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248206"/>
            <a:ext cx="183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8140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AEFB-01A6-4EC0-9211-CE810C433702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gradFill flip="none" rotWithShape="1">
            <a:gsLst>
              <a:gs pos="0">
                <a:srgbClr val="063772">
                  <a:alpha val="27000"/>
                </a:srgbClr>
              </a:gs>
              <a:gs pos="90000">
                <a:srgbClr val="FFFFFF">
                  <a:alpha val="0"/>
                </a:srgbClr>
              </a:gs>
            </a:gsLst>
            <a:lin ang="5760000" scaled="0"/>
            <a:tileRect/>
          </a:gra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06377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E288E9-ECF0-40D9-9468-6D153CFCF7CF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581400" y="6248206"/>
            <a:ext cx="25908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E85334-B255-4C47-ABD0-4DDE11A6CA9E}" type="datetime1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57600" y="6248206"/>
            <a:ext cx="2373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06377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077A09-30B6-438A-9E5E-5D04A2BF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70693-4205-4590-A0D6-E2FDDA12E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4FAAB-4F99-4AC5-AD54-72E98B2F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F715-8767-47B9-8579-7C946DE4F47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0E752-8471-4656-B66B-20A1B96BD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CD9D-1BC9-4BE1-A292-06A82C147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F683E-5D97-4CD9-857F-F1D1FB2F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1500" y="2133600"/>
            <a:ext cx="8001000" cy="147860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Making the most of your website and social media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B9CD433-FBC4-4C76-8620-2FFBD0D27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6705600" cy="685800"/>
          </a:xfrm>
        </p:spPr>
        <p:txBody>
          <a:bodyPr>
            <a:noAutofit/>
          </a:bodyPr>
          <a:lstStyle/>
          <a:p>
            <a:r>
              <a:rPr lang="en-US" sz="1800" dirty="0"/>
              <a:t>Alexandra Garvey, Communications Manager</a:t>
            </a:r>
          </a:p>
          <a:p>
            <a:r>
              <a:rPr lang="en-US" sz="1800" dirty="0"/>
              <a:t>Mason Shelby, Digital Communications Specialist</a:t>
            </a:r>
          </a:p>
        </p:txBody>
      </p:sp>
    </p:spTree>
    <p:extLst>
      <p:ext uri="{BB962C8B-B14F-4D97-AF65-F5344CB8AC3E}">
        <p14:creationId xmlns:p14="http://schemas.microsoft.com/office/powerpoint/2010/main" val="256145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1CDE5-7644-4145-9401-078031B4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Social </a:t>
            </a:r>
            <a:r>
              <a:rPr lang="en-US"/>
              <a:t>Media: Ways </a:t>
            </a:r>
            <a:r>
              <a:rPr lang="en-US" dirty="0"/>
              <a:t>to Engage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7613E5-FC40-4203-B0F5-53313EEB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D6A6D7-65E2-4893-BEB5-14E1AC7EF666}"/>
              </a:ext>
            </a:extLst>
          </p:cNvPr>
          <p:cNvSpPr/>
          <p:nvPr/>
        </p:nvSpPr>
        <p:spPr>
          <a:xfrm>
            <a:off x="0" y="6103512"/>
            <a:ext cx="1714500" cy="75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55943-9152-4324-84C2-7CFAFE6FB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4445"/>
          <a:stretch/>
        </p:blipFill>
        <p:spPr>
          <a:xfrm>
            <a:off x="1447800" y="1516698"/>
            <a:ext cx="5904478" cy="531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DA242A-150A-490F-B0AE-423363DF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8394EC-998F-4A75-A298-338FFE107B7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A5CF00-F9F0-483A-85F2-E2FB0E126370}"/>
              </a:ext>
            </a:extLst>
          </p:cNvPr>
          <p:cNvSpPr txBox="1"/>
          <p:nvPr/>
        </p:nvSpPr>
        <p:spPr>
          <a:xfrm>
            <a:off x="2819400" y="2936557"/>
            <a:ext cx="3505200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2616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7898-B9D2-4C7B-9FB8-DFDE2CC6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24" y="14408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Importance of Strategic Messaging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425CE6-BBCA-4BF1-A64C-4EBE0588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BA03D7-D63D-4822-BBBE-54C9C0016E33}"/>
              </a:ext>
            </a:extLst>
          </p:cNvPr>
          <p:cNvSpPr/>
          <p:nvPr/>
        </p:nvSpPr>
        <p:spPr>
          <a:xfrm>
            <a:off x="1960954" y="1516698"/>
            <a:ext cx="5033503" cy="4862869"/>
          </a:xfrm>
          <a:prstGeom prst="ellipse">
            <a:avLst/>
          </a:prstGeom>
          <a:solidFill>
            <a:srgbClr val="0098D7">
              <a:alpha val="49804"/>
            </a:srgb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0E17B3-0C77-482C-8512-A7EDF02C11D4}"/>
              </a:ext>
            </a:extLst>
          </p:cNvPr>
          <p:cNvSpPr/>
          <p:nvPr/>
        </p:nvSpPr>
        <p:spPr>
          <a:xfrm>
            <a:off x="2197916" y="2293927"/>
            <a:ext cx="4682613" cy="4090136"/>
          </a:xfrm>
          <a:prstGeom prst="ellipse">
            <a:avLst/>
          </a:prstGeom>
          <a:solidFill>
            <a:srgbClr val="0D6093">
              <a:alpha val="55000"/>
            </a:srgbClr>
          </a:solidFill>
          <a:ln w="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79D8E8-9F3F-4B45-8AD0-3F9D1BDDED31}"/>
              </a:ext>
            </a:extLst>
          </p:cNvPr>
          <p:cNvSpPr/>
          <p:nvPr/>
        </p:nvSpPr>
        <p:spPr>
          <a:xfrm>
            <a:off x="2689754" y="3114088"/>
            <a:ext cx="3828135" cy="3354108"/>
          </a:xfrm>
          <a:prstGeom prst="ellipse">
            <a:avLst/>
          </a:prstGeom>
          <a:solidFill>
            <a:srgbClr val="0D6093">
              <a:alpha val="60000"/>
            </a:srgbClr>
          </a:solidFill>
          <a:ln w="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0CFB6B-0824-403C-B915-FD7C6B501506}"/>
              </a:ext>
            </a:extLst>
          </p:cNvPr>
          <p:cNvSpPr/>
          <p:nvPr/>
        </p:nvSpPr>
        <p:spPr>
          <a:xfrm>
            <a:off x="3149722" y="4029119"/>
            <a:ext cx="2823699" cy="2521748"/>
          </a:xfrm>
          <a:prstGeom prst="ellipse">
            <a:avLst/>
          </a:prstGeom>
          <a:solidFill>
            <a:srgbClr val="0D6093">
              <a:alpha val="65000"/>
            </a:srgbClr>
          </a:solidFill>
          <a:ln w="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CDECFE-D00B-44B8-BCB3-1DC8027CEE11}"/>
              </a:ext>
            </a:extLst>
          </p:cNvPr>
          <p:cNvSpPr/>
          <p:nvPr/>
        </p:nvSpPr>
        <p:spPr>
          <a:xfrm>
            <a:off x="3640881" y="4952727"/>
            <a:ext cx="1796685" cy="1564359"/>
          </a:xfrm>
          <a:prstGeom prst="ellipse">
            <a:avLst/>
          </a:prstGeom>
          <a:solidFill>
            <a:srgbClr val="0D6093"/>
          </a:solidFill>
          <a:ln w="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F22EE01E-9D47-4235-AE81-153FD9F0419E}"/>
              </a:ext>
            </a:extLst>
          </p:cNvPr>
          <p:cNvSpPr/>
          <p:nvPr/>
        </p:nvSpPr>
        <p:spPr>
          <a:xfrm>
            <a:off x="3111287" y="1750732"/>
            <a:ext cx="2732835" cy="53844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4" tIns="170684" rIns="170684" bIns="170684" numCol="1" spcCol="1693" anchor="ctr" anchorCtr="0">
            <a:noAutofit/>
          </a:bodyPr>
          <a:lstStyle/>
          <a:p>
            <a:pPr algn="ctr" defTabSz="1066773">
              <a:spcBef>
                <a:spcPct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 receive 2,904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messages per day</a:t>
            </a: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B9843A63-CC52-47F8-B0C3-958DBA3C0645}"/>
              </a:ext>
            </a:extLst>
          </p:cNvPr>
          <p:cNvSpPr/>
          <p:nvPr/>
        </p:nvSpPr>
        <p:spPr>
          <a:xfrm>
            <a:off x="3123512" y="2487608"/>
            <a:ext cx="2671345" cy="6825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4" tIns="170684" rIns="170684" bIns="170684" numCol="1" spcCol="1693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2,904, </a:t>
            </a:r>
          </a:p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notice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B1B45FC-82D7-4A3B-B548-7D1098E86DC9}"/>
              </a:ext>
            </a:extLst>
          </p:cNvPr>
          <p:cNvSpPr/>
          <p:nvPr/>
        </p:nvSpPr>
        <p:spPr>
          <a:xfrm>
            <a:off x="3149722" y="3424896"/>
            <a:ext cx="2639916" cy="52013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1719" tIns="151719" rIns="151719" bIns="151719" numCol="1" spcCol="1693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52, </a:t>
            </a:r>
          </a:p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absorb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64895B9B-FB98-4B82-8FF2-67B975A6AE63}"/>
              </a:ext>
            </a:extLst>
          </p:cNvPr>
          <p:cNvSpPr/>
          <p:nvPr/>
        </p:nvSpPr>
        <p:spPr>
          <a:xfrm>
            <a:off x="3408647" y="4345163"/>
            <a:ext cx="2164403" cy="5069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1719" tIns="151719" rIns="151719" bIns="151719" numCol="1" spcCol="1693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24, </a:t>
            </a:r>
          </a:p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dislike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EAF743CF-ADA8-4473-8A29-2F1D0F2977FB}"/>
              </a:ext>
            </a:extLst>
          </p:cNvPr>
          <p:cNvSpPr/>
          <p:nvPr/>
        </p:nvSpPr>
        <p:spPr>
          <a:xfrm>
            <a:off x="3529029" y="5211092"/>
            <a:ext cx="1923640" cy="9940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4" tIns="170684" rIns="170684" bIns="170684" numCol="1" spcCol="1693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10, </a:t>
            </a:r>
          </a:p>
          <a:p>
            <a:pPr algn="ctr" defTabSz="1066773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remember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4889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CBB66AFB-0A52-4987-8D3E-4FA754D5E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9"/>
          <a:stretch/>
        </p:blipFill>
        <p:spPr>
          <a:xfrm>
            <a:off x="3864685" y="857250"/>
            <a:ext cx="5270171" cy="51435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DA87AE7-C574-4927-A24E-22A665F457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5" y="4065751"/>
            <a:ext cx="1427967" cy="1186671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E49296D1-206D-480A-8182-6D3EDF9CE56D}"/>
              </a:ext>
            </a:extLst>
          </p:cNvPr>
          <p:cNvSpPr/>
          <p:nvPr/>
        </p:nvSpPr>
        <p:spPr>
          <a:xfrm>
            <a:off x="508299" y="2057401"/>
            <a:ext cx="2396266" cy="2478965"/>
          </a:xfrm>
          <a:prstGeom prst="ellipse">
            <a:avLst/>
          </a:pr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what it looks like to our audience… 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16A8351-9108-4DC8-8C1F-D93B6D828946}"/>
              </a:ext>
            </a:extLst>
          </p:cNvPr>
          <p:cNvSpPr/>
          <p:nvPr/>
        </p:nvSpPr>
        <p:spPr>
          <a:xfrm>
            <a:off x="1792994" y="3891412"/>
            <a:ext cx="1969658" cy="1969658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5004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529D11D-51B7-41B6-8383-999FD8BD7984}"/>
              </a:ext>
            </a:extLst>
          </p:cNvPr>
          <p:cNvSpPr/>
          <p:nvPr/>
        </p:nvSpPr>
        <p:spPr>
          <a:xfrm rot="16501215">
            <a:off x="6584362" y="2292742"/>
            <a:ext cx="123985" cy="167720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BEB78-EC79-4D69-8CAA-CA0848CB6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9"/>
          <a:stretch/>
        </p:blipFill>
        <p:spPr>
          <a:xfrm>
            <a:off x="3864685" y="857250"/>
            <a:ext cx="5270171" cy="5143500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79844D8F-1777-448A-AB12-B9611D527E07}"/>
              </a:ext>
            </a:extLst>
          </p:cNvPr>
          <p:cNvSpPr/>
          <p:nvPr/>
        </p:nvSpPr>
        <p:spPr>
          <a:xfrm>
            <a:off x="4575586" y="3097751"/>
            <a:ext cx="987014" cy="62483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92CF0D-4C2C-47CD-9E4F-771EE8E4FC4D}"/>
              </a:ext>
            </a:extLst>
          </p:cNvPr>
          <p:cNvSpPr/>
          <p:nvPr/>
        </p:nvSpPr>
        <p:spPr>
          <a:xfrm>
            <a:off x="4485940" y="3019537"/>
            <a:ext cx="758414" cy="266252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1BEE4-6358-4170-9AA6-3B5817E8D443}"/>
              </a:ext>
            </a:extLst>
          </p:cNvPr>
          <p:cNvSpPr/>
          <p:nvPr/>
        </p:nvSpPr>
        <p:spPr>
          <a:xfrm>
            <a:off x="4485940" y="3572212"/>
            <a:ext cx="758414" cy="266252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A840A0-3EB3-4037-9225-59CB8FA06E47}"/>
              </a:ext>
            </a:extLst>
          </p:cNvPr>
          <p:cNvSpPr/>
          <p:nvPr/>
        </p:nvSpPr>
        <p:spPr>
          <a:xfrm>
            <a:off x="4407945" y="3305959"/>
            <a:ext cx="177502" cy="266252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0376E-7D81-4F96-B13A-94AC8BD7E1E1}"/>
              </a:ext>
            </a:extLst>
          </p:cNvPr>
          <p:cNvSpPr/>
          <p:nvPr/>
        </p:nvSpPr>
        <p:spPr>
          <a:xfrm>
            <a:off x="6293224" y="1358825"/>
            <a:ext cx="330798" cy="1015253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9C34D-7F10-48C4-9CDC-170B0CE94EBC}"/>
              </a:ext>
            </a:extLst>
          </p:cNvPr>
          <p:cNvSpPr/>
          <p:nvPr/>
        </p:nvSpPr>
        <p:spPr>
          <a:xfrm rot="17464691">
            <a:off x="6458623" y="1188094"/>
            <a:ext cx="330798" cy="1015253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D7C3DC-F510-4811-93EA-84068A379314}"/>
              </a:ext>
            </a:extLst>
          </p:cNvPr>
          <p:cNvSpPr/>
          <p:nvPr/>
        </p:nvSpPr>
        <p:spPr>
          <a:xfrm rot="17464691">
            <a:off x="6293223" y="1363391"/>
            <a:ext cx="330798" cy="1015253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2FE26E-0CD9-4864-9086-424880DB7338}"/>
              </a:ext>
            </a:extLst>
          </p:cNvPr>
          <p:cNvSpPr/>
          <p:nvPr/>
        </p:nvSpPr>
        <p:spPr>
          <a:xfrm rot="16024121">
            <a:off x="6163907" y="1896855"/>
            <a:ext cx="491305" cy="627214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90C3C2E-D51E-4A9D-8953-B52A9116ED69}"/>
              </a:ext>
            </a:extLst>
          </p:cNvPr>
          <p:cNvSpPr/>
          <p:nvPr/>
        </p:nvSpPr>
        <p:spPr>
          <a:xfrm rot="5400000">
            <a:off x="5966338" y="1505199"/>
            <a:ext cx="972797" cy="705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0CA83-E18A-40D0-843E-5DB777D9A69B}"/>
              </a:ext>
            </a:extLst>
          </p:cNvPr>
          <p:cNvSpPr/>
          <p:nvPr/>
        </p:nvSpPr>
        <p:spPr>
          <a:xfrm rot="7868845">
            <a:off x="5324595" y="3071890"/>
            <a:ext cx="94642" cy="236807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2350A2-5954-4959-8565-7F2F6EE5EAE0}"/>
              </a:ext>
            </a:extLst>
          </p:cNvPr>
          <p:cNvSpPr/>
          <p:nvPr/>
        </p:nvSpPr>
        <p:spPr>
          <a:xfrm rot="16024121">
            <a:off x="7561758" y="2934665"/>
            <a:ext cx="494612" cy="712547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5C6894-EA9D-4C8E-915E-2A1C0DFACA67}"/>
              </a:ext>
            </a:extLst>
          </p:cNvPr>
          <p:cNvSpPr/>
          <p:nvPr/>
        </p:nvSpPr>
        <p:spPr>
          <a:xfrm rot="17473200">
            <a:off x="7614933" y="3155881"/>
            <a:ext cx="494612" cy="712547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04350-B54E-4697-B393-9C8843FB74A8}"/>
              </a:ext>
            </a:extLst>
          </p:cNvPr>
          <p:cNvSpPr/>
          <p:nvPr/>
        </p:nvSpPr>
        <p:spPr>
          <a:xfrm rot="461438">
            <a:off x="8026329" y="3176805"/>
            <a:ext cx="391199" cy="452142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D797CB-0EED-400F-BACF-ED2D0E69EB21}"/>
              </a:ext>
            </a:extLst>
          </p:cNvPr>
          <p:cNvSpPr/>
          <p:nvPr/>
        </p:nvSpPr>
        <p:spPr>
          <a:xfrm rot="17473200">
            <a:off x="7729233" y="3270181"/>
            <a:ext cx="494612" cy="712547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88D8F5-876F-4746-9D32-96E3F30E3F2B}"/>
              </a:ext>
            </a:extLst>
          </p:cNvPr>
          <p:cNvSpPr/>
          <p:nvPr/>
        </p:nvSpPr>
        <p:spPr>
          <a:xfrm rot="2451458">
            <a:off x="8311770" y="3327508"/>
            <a:ext cx="195818" cy="183299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7BF4AA-149D-4BAC-B9A2-4B41672EE3FE}"/>
              </a:ext>
            </a:extLst>
          </p:cNvPr>
          <p:cNvSpPr/>
          <p:nvPr/>
        </p:nvSpPr>
        <p:spPr>
          <a:xfrm rot="17473200">
            <a:off x="6151774" y="4653307"/>
            <a:ext cx="494612" cy="712547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4719E2-5022-43CB-8512-171BFAA07A5C}"/>
              </a:ext>
            </a:extLst>
          </p:cNvPr>
          <p:cNvSpPr/>
          <p:nvPr/>
        </p:nvSpPr>
        <p:spPr>
          <a:xfrm rot="20294103">
            <a:off x="6350176" y="5118084"/>
            <a:ext cx="232624" cy="351907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ED8BE3-18BA-450E-BB29-14EAAB542902}"/>
              </a:ext>
            </a:extLst>
          </p:cNvPr>
          <p:cNvSpPr/>
          <p:nvPr/>
        </p:nvSpPr>
        <p:spPr>
          <a:xfrm rot="17473200">
            <a:off x="6265199" y="4413952"/>
            <a:ext cx="494612" cy="712547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3952D5-0A4F-472F-999B-B2A9FE7E4E1C}"/>
              </a:ext>
            </a:extLst>
          </p:cNvPr>
          <p:cNvSpPr/>
          <p:nvPr/>
        </p:nvSpPr>
        <p:spPr>
          <a:xfrm rot="15813035">
            <a:off x="6339988" y="4351736"/>
            <a:ext cx="367328" cy="493359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B8571E-4A9A-407F-B1BB-C00EE4C788C0}"/>
              </a:ext>
            </a:extLst>
          </p:cNvPr>
          <p:cNvSpPr/>
          <p:nvPr/>
        </p:nvSpPr>
        <p:spPr>
          <a:xfrm rot="17473200">
            <a:off x="6333523" y="4390823"/>
            <a:ext cx="417077" cy="695312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529F4A-D4B0-446E-B4F5-B91483A4184A}"/>
              </a:ext>
            </a:extLst>
          </p:cNvPr>
          <p:cNvSpPr txBox="1"/>
          <p:nvPr/>
        </p:nvSpPr>
        <p:spPr>
          <a:xfrm>
            <a:off x="4485940" y="3280657"/>
            <a:ext cx="9521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 CHANNEL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6DEB70-2666-4E96-AED3-0FCD612A9D74}"/>
              </a:ext>
            </a:extLst>
          </p:cNvPr>
          <p:cNvSpPr/>
          <p:nvPr/>
        </p:nvSpPr>
        <p:spPr>
          <a:xfrm rot="17473200">
            <a:off x="7843533" y="3384481"/>
            <a:ext cx="494612" cy="712547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09B127-86DF-4BF5-8A2D-194C861D39C2}"/>
              </a:ext>
            </a:extLst>
          </p:cNvPr>
          <p:cNvSpPr txBox="1"/>
          <p:nvPr/>
        </p:nvSpPr>
        <p:spPr>
          <a:xfrm rot="5400000">
            <a:off x="5962442" y="1766760"/>
            <a:ext cx="10066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CHANNEL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9F7BEB9-A6AE-41E6-A06B-E97DEDB9A706}"/>
              </a:ext>
            </a:extLst>
          </p:cNvPr>
          <p:cNvSpPr/>
          <p:nvPr/>
        </p:nvSpPr>
        <p:spPr>
          <a:xfrm rot="16200000">
            <a:off x="5958594" y="4517757"/>
            <a:ext cx="956033" cy="69147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1170B5D-8A4B-4284-AB1B-668BBBFFC91C}"/>
              </a:ext>
            </a:extLst>
          </p:cNvPr>
          <p:cNvSpPr/>
          <p:nvPr/>
        </p:nvSpPr>
        <p:spPr>
          <a:xfrm rot="10957039">
            <a:off x="7504327" y="3132041"/>
            <a:ext cx="987014" cy="62483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51CFDD-4B52-4030-B618-416333CD60AA}"/>
              </a:ext>
            </a:extLst>
          </p:cNvPr>
          <p:cNvSpPr/>
          <p:nvPr/>
        </p:nvSpPr>
        <p:spPr>
          <a:xfrm rot="16025373">
            <a:off x="5347760" y="3602142"/>
            <a:ext cx="163116" cy="90888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99EE69-BD7B-48DB-BE67-D65C36D961B9}"/>
              </a:ext>
            </a:extLst>
          </p:cNvPr>
          <p:cNvSpPr/>
          <p:nvPr/>
        </p:nvSpPr>
        <p:spPr>
          <a:xfrm rot="16025373">
            <a:off x="5326622" y="3619729"/>
            <a:ext cx="163116" cy="90888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339CF3-E905-40EF-B0F1-87DDA1019919}"/>
              </a:ext>
            </a:extLst>
          </p:cNvPr>
          <p:cNvSpPr/>
          <p:nvPr/>
        </p:nvSpPr>
        <p:spPr>
          <a:xfrm rot="16025373">
            <a:off x="5365804" y="3571286"/>
            <a:ext cx="163116" cy="90888"/>
          </a:xfrm>
          <a:prstGeom prst="rect">
            <a:avLst/>
          </a:prstGeom>
          <a:solidFill>
            <a:srgbClr val="457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57195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B28700-8BD9-4440-8410-C1D5864F4686}"/>
              </a:ext>
            </a:extLst>
          </p:cNvPr>
          <p:cNvSpPr txBox="1"/>
          <p:nvPr/>
        </p:nvSpPr>
        <p:spPr>
          <a:xfrm rot="16200000">
            <a:off x="6026477" y="4781102"/>
            <a:ext cx="8657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CHANNEL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A790EE-C243-4847-A0A3-D85F5EDC2EE6}"/>
              </a:ext>
            </a:extLst>
          </p:cNvPr>
          <p:cNvSpPr txBox="1"/>
          <p:nvPr/>
        </p:nvSpPr>
        <p:spPr>
          <a:xfrm rot="238266">
            <a:off x="7652896" y="3289488"/>
            <a:ext cx="9808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CHANNEL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0A06B1C-C457-4B11-B280-33FB7E1EA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5" y="4065751"/>
            <a:ext cx="1427967" cy="1186671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FD721EC6-59F5-4568-9ABA-1EFA5B2FF08B}"/>
              </a:ext>
            </a:extLst>
          </p:cNvPr>
          <p:cNvSpPr/>
          <p:nvPr/>
        </p:nvSpPr>
        <p:spPr>
          <a:xfrm>
            <a:off x="508299" y="2057401"/>
            <a:ext cx="2396266" cy="2478965"/>
          </a:xfrm>
          <a:prstGeom prst="ellipse">
            <a:avLst/>
          </a:pr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what it looks like to our audience…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9FAECA8-ACDB-4310-A687-D347EA0CB08A}"/>
              </a:ext>
            </a:extLst>
          </p:cNvPr>
          <p:cNvSpPr/>
          <p:nvPr/>
        </p:nvSpPr>
        <p:spPr>
          <a:xfrm>
            <a:off x="1792994" y="3891412"/>
            <a:ext cx="1969658" cy="19696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2079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B07E2A-3880-422D-A4BF-AC09B8D2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Engaging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EB4F0-E8C6-4266-9E14-C5BCC3D0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080B0-07F1-4B87-B924-B6BF5888CB0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High-quality content is </a:t>
            </a:r>
            <a:r>
              <a:rPr lang="en-US" b="1" dirty="0"/>
              <a:t>relevant </a:t>
            </a:r>
            <a:r>
              <a:rPr lang="en-US" dirty="0"/>
              <a:t>and </a:t>
            </a:r>
            <a:r>
              <a:rPr lang="en-US" b="1" dirty="0"/>
              <a:t>valuable</a:t>
            </a:r>
            <a:endParaRPr lang="en-US" dirty="0"/>
          </a:p>
          <a:p>
            <a:r>
              <a:rPr lang="en-US" dirty="0"/>
              <a:t>Identify needs</a:t>
            </a:r>
          </a:p>
          <a:p>
            <a:r>
              <a:rPr lang="en-US" dirty="0"/>
              <a:t>Start with a story</a:t>
            </a:r>
          </a:p>
        </p:txBody>
      </p:sp>
    </p:spTree>
    <p:extLst>
      <p:ext uri="{BB962C8B-B14F-4D97-AF65-F5344CB8AC3E}">
        <p14:creationId xmlns:p14="http://schemas.microsoft.com/office/powerpoint/2010/main" val="218436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1A77-5CF1-4B9C-A717-FBF81FBD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Content Pyramid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D33757-F0C6-4154-954E-7A195DDE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8394EC-998F-4A75-A298-338FFE107B7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42CC6-513F-4F34-9B75-079DEA27C4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B71965F-8D43-4E0D-94EB-0E7C7CFDA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137086"/>
              </p:ext>
            </p:extLst>
          </p:nvPr>
        </p:nvGraphicFramePr>
        <p:xfrm>
          <a:off x="14997" y="1777875"/>
          <a:ext cx="6194183" cy="420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64425A8-2E1C-4AD7-92AE-D937A9D9D2FB}"/>
              </a:ext>
            </a:extLst>
          </p:cNvPr>
          <p:cNvSpPr txBox="1"/>
          <p:nvPr/>
        </p:nvSpPr>
        <p:spPr>
          <a:xfrm>
            <a:off x="2351054" y="45720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DISTRIBUTE ACROSS CHANNELS</a:t>
            </a:r>
          </a:p>
        </p:txBody>
      </p:sp>
      <p:sp>
        <p:nvSpPr>
          <p:cNvPr id="16" name="Callout: Double Bent Line 15">
            <a:extLst>
              <a:ext uri="{FF2B5EF4-FFF2-40B4-BE49-F238E27FC236}">
                <a16:creationId xmlns:a16="http://schemas.microsoft.com/office/drawing/2014/main" id="{C61A48D5-F125-4CEC-A38E-B33EE25A5D26}"/>
              </a:ext>
            </a:extLst>
          </p:cNvPr>
          <p:cNvSpPr/>
          <p:nvPr/>
        </p:nvSpPr>
        <p:spPr>
          <a:xfrm>
            <a:off x="6400800" y="2057400"/>
            <a:ext cx="2365248" cy="838200"/>
          </a:xfrm>
          <a:prstGeom prst="borderCallout3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One long-form piece of content from which all other content is derived</a:t>
            </a:r>
          </a:p>
        </p:txBody>
      </p:sp>
      <p:sp>
        <p:nvSpPr>
          <p:cNvPr id="17" name="Callout: Double Bent Line 16">
            <a:extLst>
              <a:ext uri="{FF2B5EF4-FFF2-40B4-BE49-F238E27FC236}">
                <a16:creationId xmlns:a16="http://schemas.microsoft.com/office/drawing/2014/main" id="{F10ED6E8-46D9-4FA5-A9D1-D5178E9C0C7B}"/>
              </a:ext>
            </a:extLst>
          </p:cNvPr>
          <p:cNvSpPr/>
          <p:nvPr/>
        </p:nvSpPr>
        <p:spPr>
          <a:xfrm>
            <a:off x="5526024" y="3276600"/>
            <a:ext cx="2703576" cy="1295400"/>
          </a:xfrm>
          <a:prstGeom prst="borderCallout3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Create short-form pieces of content (i.e., infographics, images, quotes, blog posts, GIFs, video vignettes, etc.)</a:t>
            </a:r>
          </a:p>
        </p:txBody>
      </p:sp>
      <p:sp>
        <p:nvSpPr>
          <p:cNvPr id="18" name="Callout: Double Bent Line 17">
            <a:extLst>
              <a:ext uri="{FF2B5EF4-FFF2-40B4-BE49-F238E27FC236}">
                <a16:creationId xmlns:a16="http://schemas.microsoft.com/office/drawing/2014/main" id="{678ACD96-FC07-428B-929F-5E299C7C0A0A}"/>
              </a:ext>
            </a:extLst>
          </p:cNvPr>
          <p:cNvSpPr/>
          <p:nvPr/>
        </p:nvSpPr>
        <p:spPr>
          <a:xfrm>
            <a:off x="4343400" y="5148773"/>
            <a:ext cx="2365248" cy="838200"/>
          </a:xfrm>
          <a:prstGeom prst="borderCallout3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Distribute content on relevant platforms</a:t>
            </a:r>
          </a:p>
        </p:txBody>
      </p:sp>
    </p:spTree>
    <p:extLst>
      <p:ext uri="{BB962C8B-B14F-4D97-AF65-F5344CB8AC3E}">
        <p14:creationId xmlns:p14="http://schemas.microsoft.com/office/powerpoint/2010/main" val="28423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DFFA0D-A082-4B69-B670-1553FABB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3738D-0AE7-4F54-9E33-D5BC1A967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12" y="86754"/>
            <a:ext cx="1991880" cy="2542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5A17B2-F2BA-4D86-9B8A-51FF53710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61" y="3739803"/>
            <a:ext cx="3904139" cy="27447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9FAB12-2D09-41C1-9CB2-468BA5F84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93" y="156675"/>
            <a:ext cx="2429533" cy="32847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0FABBB-0916-4AB0-88AC-69D2700F0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62" y="3314013"/>
            <a:ext cx="2067305" cy="14362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45167-57B2-4666-8D15-7F83801541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85" y="2704382"/>
            <a:ext cx="2053333" cy="9860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6BCD8D-2053-4CF9-9637-552C017E9C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9" y="0"/>
            <a:ext cx="2053333" cy="2542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8FA2C-DEA7-48C6-8585-E800FEB401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8" y="1743146"/>
            <a:ext cx="2496550" cy="3554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3E91B-ABDF-4C42-8369-919E518F9F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79" y="4878808"/>
            <a:ext cx="3094353" cy="1884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9E8B35-2EB4-42DE-9E36-2F8D764CAB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" y="4885610"/>
            <a:ext cx="1786109" cy="19723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C95A5B-4254-4846-9C25-3E2A5C92B45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15" y="1495346"/>
            <a:ext cx="1327374" cy="1769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9396E-8B36-4D17-8455-2B03FF544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31" y="5701067"/>
            <a:ext cx="1520534" cy="11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DA242A-150A-490F-B0AE-423363DF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8394EC-998F-4A75-A298-338FFE107B7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A5CF00-F9F0-483A-85F2-E2FB0E126370}"/>
              </a:ext>
            </a:extLst>
          </p:cNvPr>
          <p:cNvSpPr txBox="1"/>
          <p:nvPr/>
        </p:nvSpPr>
        <p:spPr>
          <a:xfrm>
            <a:off x="2819400" y="2967335"/>
            <a:ext cx="35052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rgbClr val="548BB7"/>
                </a:solidFill>
                <a:ea typeface="+mj-ea"/>
                <a:cs typeface="+mj-cs"/>
              </a:rPr>
              <a:t>Your turn!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4994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let’s log into the community.</a:t>
            </a:r>
          </a:p>
          <a:p>
            <a:pPr lvl="1"/>
            <a:r>
              <a:rPr lang="en-US" dirty="0"/>
              <a:t>From a microsite perspective, here’s how to make it happen.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Logic Walk-Through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55524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C_template_v1">
  <a:themeElements>
    <a:clrScheme name="Custom 1">
      <a:dk1>
        <a:sysClr val="windowText" lastClr="000000"/>
      </a:dk1>
      <a:lt1>
        <a:sysClr val="window" lastClr="FFFFFF"/>
      </a:lt1>
      <a:dk2>
        <a:srgbClr val="548BB7"/>
      </a:dk2>
      <a:lt2>
        <a:srgbClr val="EBDDC3"/>
      </a:lt2>
      <a:accent1>
        <a:srgbClr val="002060"/>
      </a:accent1>
      <a:accent2>
        <a:srgbClr val="C0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CEC_template_v2 (1)</Template>
  <TotalTime>540</TotalTime>
  <Words>487</Words>
  <Application>Microsoft Office PowerPoint</Application>
  <PresentationFormat>On-screen Show (4:3)</PresentationFormat>
  <Paragraphs>78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Tw Cen MT</vt:lpstr>
      <vt:lpstr>Wingdings</vt:lpstr>
      <vt:lpstr>Wingdings 2</vt:lpstr>
      <vt:lpstr>CEC_template_v1</vt:lpstr>
      <vt:lpstr>Office Theme</vt:lpstr>
      <vt:lpstr>Making the most of your website and social media</vt:lpstr>
      <vt:lpstr>The Importance of Strategic Messaging</vt:lpstr>
      <vt:lpstr>PowerPoint Presentation</vt:lpstr>
      <vt:lpstr>PowerPoint Presentation</vt:lpstr>
      <vt:lpstr>Creating Engaging Content</vt:lpstr>
      <vt:lpstr>The Content Pyramid</vt:lpstr>
      <vt:lpstr>PowerPoint Presentation</vt:lpstr>
      <vt:lpstr>PowerPoint Presentation</vt:lpstr>
      <vt:lpstr>Higher Logic Walk-Through</vt:lpstr>
      <vt:lpstr>Social Media: Ways to Engage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Inchauteguiz</dc:creator>
  <cp:lastModifiedBy>Sharon Rodriguez</cp:lastModifiedBy>
  <cp:revision>154</cp:revision>
  <cp:lastPrinted>2018-07-10T16:39:07Z</cp:lastPrinted>
  <dcterms:created xsi:type="dcterms:W3CDTF">2017-04-05T12:52:39Z</dcterms:created>
  <dcterms:modified xsi:type="dcterms:W3CDTF">2020-04-13T18:13:10Z</dcterms:modified>
</cp:coreProperties>
</file>