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69" r:id="rId6"/>
    <p:sldId id="280" r:id="rId7"/>
    <p:sldId id="287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/>
  </p:normalViewPr>
  <p:slideViewPr>
    <p:cSldViewPr snapToGrid="0">
      <p:cViewPr varScale="1">
        <p:scale>
          <a:sx n="59" d="100"/>
          <a:sy n="59" d="100"/>
        </p:scale>
        <p:origin x="64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eman, Mary Ruth Blackwell" userId="5adf4751-ae87-41b4-96a3-656851c1f609" providerId="ADAL" clId="{D0C76BD2-B421-447F-9319-29DBC05DB0AD}"/>
    <pc:docChg chg="custSel addSld delSld modSld">
      <pc:chgData name="Coleman, Mary Ruth Blackwell" userId="5adf4751-ae87-41b4-96a3-656851c1f609" providerId="ADAL" clId="{D0C76BD2-B421-447F-9319-29DBC05DB0AD}" dt="2022-05-03T18:41:16.623" v="439" actId="122"/>
      <pc:docMkLst>
        <pc:docMk/>
      </pc:docMkLst>
      <pc:sldChg chg="addSp delSp modSp">
        <pc:chgData name="Coleman, Mary Ruth Blackwell" userId="5adf4751-ae87-41b4-96a3-656851c1f609" providerId="ADAL" clId="{D0C76BD2-B421-447F-9319-29DBC05DB0AD}" dt="2022-05-03T18:39:00.413" v="435" actId="1076"/>
        <pc:sldMkLst>
          <pc:docMk/>
          <pc:sldMk cId="373010511" sldId="256"/>
        </pc:sldMkLst>
        <pc:spChg chg="mod">
          <ac:chgData name="Coleman, Mary Ruth Blackwell" userId="5adf4751-ae87-41b4-96a3-656851c1f609" providerId="ADAL" clId="{D0C76BD2-B421-447F-9319-29DBC05DB0AD}" dt="2022-05-03T18:36:44.650" v="424" actId="27636"/>
          <ac:spMkLst>
            <pc:docMk/>
            <pc:sldMk cId="373010511" sldId="256"/>
            <ac:spMk id="2" creationId="{06B57417-000D-46D8-981B-544A034EE79E}"/>
          </ac:spMkLst>
        </pc:spChg>
        <pc:spChg chg="del mod">
          <ac:chgData name="Coleman, Mary Ruth Blackwell" userId="5adf4751-ae87-41b4-96a3-656851c1f609" providerId="ADAL" clId="{D0C76BD2-B421-447F-9319-29DBC05DB0AD}" dt="2022-05-03T18:35:45.293" v="423" actId="478"/>
          <ac:spMkLst>
            <pc:docMk/>
            <pc:sldMk cId="373010511" sldId="256"/>
            <ac:spMk id="3" creationId="{F44FDCBA-C8A8-43CA-9B9B-F7CCCDF1663A}"/>
          </ac:spMkLst>
        </pc:spChg>
        <pc:spChg chg="add mod">
          <ac:chgData name="Coleman, Mary Ruth Blackwell" userId="5adf4751-ae87-41b4-96a3-656851c1f609" providerId="ADAL" clId="{D0C76BD2-B421-447F-9319-29DBC05DB0AD}" dt="2022-05-03T18:39:00.413" v="435" actId="1076"/>
          <ac:spMkLst>
            <pc:docMk/>
            <pc:sldMk cId="373010511" sldId="256"/>
            <ac:spMk id="4" creationId="{063A8CDF-6FF6-44C7-B7C3-452A606CA7E0}"/>
          </ac:spMkLst>
        </pc:spChg>
      </pc:sldChg>
      <pc:sldChg chg="addSp modSp add">
        <pc:chgData name="Coleman, Mary Ruth Blackwell" userId="5adf4751-ae87-41b4-96a3-656851c1f609" providerId="ADAL" clId="{D0C76BD2-B421-447F-9319-29DBC05DB0AD}" dt="2022-05-03T18:40:55.820" v="437" actId="1076"/>
        <pc:sldMkLst>
          <pc:docMk/>
          <pc:sldMk cId="0" sldId="269"/>
        </pc:sldMkLst>
        <pc:spChg chg="add mod">
          <ac:chgData name="Coleman, Mary Ruth Blackwell" userId="5adf4751-ae87-41b4-96a3-656851c1f609" providerId="ADAL" clId="{D0C76BD2-B421-447F-9319-29DBC05DB0AD}" dt="2022-05-03T18:38:50.156" v="434" actId="1076"/>
          <ac:spMkLst>
            <pc:docMk/>
            <pc:sldMk cId="0" sldId="269"/>
            <ac:spMk id="4" creationId="{DCA61970-792C-443F-82D2-B6D7BE0F63F3}"/>
          </ac:spMkLst>
        </pc:spChg>
        <pc:spChg chg="mod">
          <ac:chgData name="Coleman, Mary Ruth Blackwell" userId="5adf4751-ae87-41b4-96a3-656851c1f609" providerId="ADAL" clId="{D0C76BD2-B421-447F-9319-29DBC05DB0AD}" dt="2022-05-03T18:40:46.550" v="436" actId="1076"/>
          <ac:spMkLst>
            <pc:docMk/>
            <pc:sldMk cId="0" sldId="269"/>
            <ac:spMk id="201" creationId="{00000000-0000-0000-0000-000000000000}"/>
          </ac:spMkLst>
        </pc:spChg>
        <pc:spChg chg="mod">
          <ac:chgData name="Coleman, Mary Ruth Blackwell" userId="5adf4751-ae87-41b4-96a3-656851c1f609" providerId="ADAL" clId="{D0C76BD2-B421-447F-9319-29DBC05DB0AD}" dt="2022-05-03T18:40:55.820" v="437" actId="1076"/>
          <ac:spMkLst>
            <pc:docMk/>
            <pc:sldMk cId="0" sldId="269"/>
            <ac:spMk id="202" creationId="{00000000-0000-0000-0000-000000000000}"/>
          </ac:spMkLst>
        </pc:spChg>
      </pc:sldChg>
      <pc:sldChg chg="modSp">
        <pc:chgData name="Coleman, Mary Ruth Blackwell" userId="5adf4751-ae87-41b4-96a3-656851c1f609" providerId="ADAL" clId="{D0C76BD2-B421-447F-9319-29DBC05DB0AD}" dt="2022-05-03T18:41:16.623" v="439" actId="122"/>
        <pc:sldMkLst>
          <pc:docMk/>
          <pc:sldMk cId="3460868163" sldId="276"/>
        </pc:sldMkLst>
        <pc:spChg chg="mod">
          <ac:chgData name="Coleman, Mary Ruth Blackwell" userId="5adf4751-ae87-41b4-96a3-656851c1f609" providerId="ADAL" clId="{D0C76BD2-B421-447F-9319-29DBC05DB0AD}" dt="2022-05-03T18:41:16.623" v="439" actId="122"/>
          <ac:spMkLst>
            <pc:docMk/>
            <pc:sldMk cId="3460868163" sldId="276"/>
            <ac:spMk id="2" creationId="{00000000-0000-0000-0000-000000000000}"/>
          </ac:spMkLst>
        </pc:spChg>
      </pc:sldChg>
      <pc:sldChg chg="addSp modSp">
        <pc:chgData name="Coleman, Mary Ruth Blackwell" userId="5adf4751-ae87-41b4-96a3-656851c1f609" providerId="ADAL" clId="{D0C76BD2-B421-447F-9319-29DBC05DB0AD}" dt="2022-05-03T18:38:15.109" v="431" actId="1076"/>
        <pc:sldMkLst>
          <pc:docMk/>
          <pc:sldMk cId="4039569805" sldId="277"/>
        </pc:sldMkLst>
        <pc:spChg chg="add mod">
          <ac:chgData name="Coleman, Mary Ruth Blackwell" userId="5adf4751-ae87-41b4-96a3-656851c1f609" providerId="ADAL" clId="{D0C76BD2-B421-447F-9319-29DBC05DB0AD}" dt="2022-05-03T18:38:15.109" v="431" actId="1076"/>
          <ac:spMkLst>
            <pc:docMk/>
            <pc:sldMk cId="4039569805" sldId="277"/>
            <ac:spMk id="4" creationId="{EBE8E37C-7946-4852-A11B-48E55C609286}"/>
          </ac:spMkLst>
        </pc:spChg>
      </pc:sldChg>
      <pc:sldChg chg="addSp modSp">
        <pc:chgData name="Coleman, Mary Ruth Blackwell" userId="5adf4751-ae87-41b4-96a3-656851c1f609" providerId="ADAL" clId="{D0C76BD2-B421-447F-9319-29DBC05DB0AD}" dt="2022-05-03T18:37:52.965" v="429" actId="1076"/>
        <pc:sldMkLst>
          <pc:docMk/>
          <pc:sldMk cId="1353244036" sldId="278"/>
        </pc:sldMkLst>
        <pc:spChg chg="add mod">
          <ac:chgData name="Coleman, Mary Ruth Blackwell" userId="5adf4751-ae87-41b4-96a3-656851c1f609" providerId="ADAL" clId="{D0C76BD2-B421-447F-9319-29DBC05DB0AD}" dt="2022-05-03T18:37:52.965" v="429" actId="1076"/>
          <ac:spMkLst>
            <pc:docMk/>
            <pc:sldMk cId="1353244036" sldId="278"/>
            <ac:spMk id="5" creationId="{D2408F9A-732F-446B-BBFA-80D183BA08E8}"/>
          </ac:spMkLst>
        </pc:spChg>
      </pc:sldChg>
      <pc:sldChg chg="addSp modSp">
        <pc:chgData name="Coleman, Mary Ruth Blackwell" userId="5adf4751-ae87-41b4-96a3-656851c1f609" providerId="ADAL" clId="{D0C76BD2-B421-447F-9319-29DBC05DB0AD}" dt="2022-05-03T18:38:04.693" v="430" actId="1076"/>
        <pc:sldMkLst>
          <pc:docMk/>
          <pc:sldMk cId="1205336134" sldId="279"/>
        </pc:sldMkLst>
        <pc:spChg chg="add mod">
          <ac:chgData name="Coleman, Mary Ruth Blackwell" userId="5adf4751-ae87-41b4-96a3-656851c1f609" providerId="ADAL" clId="{D0C76BD2-B421-447F-9319-29DBC05DB0AD}" dt="2022-05-03T18:38:04.693" v="430" actId="1076"/>
          <ac:spMkLst>
            <pc:docMk/>
            <pc:sldMk cId="1205336134" sldId="279"/>
            <ac:spMk id="6" creationId="{857393AF-08B5-4B5E-9DB4-1364A6368F5F}"/>
          </ac:spMkLst>
        </pc:spChg>
      </pc:sldChg>
      <pc:sldChg chg="addSp modSp">
        <pc:chgData name="Coleman, Mary Ruth Blackwell" userId="5adf4751-ae87-41b4-96a3-656851c1f609" providerId="ADAL" clId="{D0C76BD2-B421-447F-9319-29DBC05DB0AD}" dt="2022-05-03T18:38:38.790" v="433" actId="1076"/>
        <pc:sldMkLst>
          <pc:docMk/>
          <pc:sldMk cId="1274359725" sldId="280"/>
        </pc:sldMkLst>
        <pc:spChg chg="mod">
          <ac:chgData name="Coleman, Mary Ruth Blackwell" userId="5adf4751-ae87-41b4-96a3-656851c1f609" providerId="ADAL" clId="{D0C76BD2-B421-447F-9319-29DBC05DB0AD}" dt="2022-05-03T17:13:15.748" v="26" actId="1076"/>
          <ac:spMkLst>
            <pc:docMk/>
            <pc:sldMk cId="1274359725" sldId="280"/>
            <ac:spMk id="2" creationId="{00000000-0000-0000-0000-000000000000}"/>
          </ac:spMkLst>
        </pc:spChg>
        <pc:spChg chg="add mod">
          <ac:chgData name="Coleman, Mary Ruth Blackwell" userId="5adf4751-ae87-41b4-96a3-656851c1f609" providerId="ADAL" clId="{D0C76BD2-B421-447F-9319-29DBC05DB0AD}" dt="2022-05-03T18:38:38.790" v="433" actId="1076"/>
          <ac:spMkLst>
            <pc:docMk/>
            <pc:sldMk cId="1274359725" sldId="280"/>
            <ac:spMk id="36" creationId="{29CE7C14-67FC-4345-AF1C-28029D8FB653}"/>
          </ac:spMkLst>
        </pc:spChg>
      </pc:sldChg>
      <pc:sldChg chg="addSp modSp add modTransition">
        <pc:chgData name="Coleman, Mary Ruth Blackwell" userId="5adf4751-ae87-41b4-96a3-656851c1f609" providerId="ADAL" clId="{D0C76BD2-B421-447F-9319-29DBC05DB0AD}" dt="2022-05-03T18:38:30.879" v="432" actId="1076"/>
        <pc:sldMkLst>
          <pc:docMk/>
          <pc:sldMk cId="3848277254" sldId="287"/>
        </pc:sldMkLst>
        <pc:spChg chg="mod">
          <ac:chgData name="Coleman, Mary Ruth Blackwell" userId="5adf4751-ae87-41b4-96a3-656851c1f609" providerId="ADAL" clId="{D0C76BD2-B421-447F-9319-29DBC05DB0AD}" dt="2022-05-03T17:24:31.529" v="249" actId="255"/>
          <ac:spMkLst>
            <pc:docMk/>
            <pc:sldMk cId="3848277254" sldId="287"/>
            <ac:spMk id="2" creationId="{00000000-0000-0000-0000-000000000000}"/>
          </ac:spMkLst>
        </pc:spChg>
        <pc:spChg chg="add mod">
          <ac:chgData name="Coleman, Mary Ruth Blackwell" userId="5adf4751-ae87-41b4-96a3-656851c1f609" providerId="ADAL" clId="{D0C76BD2-B421-447F-9319-29DBC05DB0AD}" dt="2022-05-03T18:38:30.879" v="432" actId="1076"/>
          <ac:spMkLst>
            <pc:docMk/>
            <pc:sldMk cId="3848277254" sldId="287"/>
            <ac:spMk id="3" creationId="{8A272F0C-966F-4C5A-803D-C55ECA18B052}"/>
          </ac:spMkLst>
        </pc:spChg>
      </pc:sldChg>
      <pc:sldChg chg="add del modTransition">
        <pc:chgData name="Coleman, Mary Ruth Blackwell" userId="5adf4751-ae87-41b4-96a3-656851c1f609" providerId="ADAL" clId="{D0C76BD2-B421-447F-9319-29DBC05DB0AD}" dt="2022-05-03T18:32:12.086" v="413"/>
        <pc:sldMkLst>
          <pc:docMk/>
          <pc:sldMk cId="2335971888" sldId="2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9B89E-91CC-4A9C-BE79-66F1A821CB7E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41DDC-D1B8-4848-B1B2-7D8E351F9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83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German &amp; Martha</a:t>
            </a:r>
            <a:endParaRPr/>
          </a:p>
        </p:txBody>
      </p:sp>
      <p:sp>
        <p:nvSpPr>
          <p:cNvPr id="199" name="Google Shape;19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0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7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6940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30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6094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17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99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7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5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5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5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3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2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2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2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1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F1FC-2CF4-47B6-B772-F4986DE8BB3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7C0016-9BAF-40FA-9CE1-AB0210DB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7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57417-000D-46D8-981B-544A034EE7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Planning Template for Integrating Curriculum with Culturally Responsive Literature Lessons</a:t>
            </a:r>
          </a:p>
        </p:txBody>
      </p:sp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063A8CDF-6FF6-44C7-B7C3-452A606CA7E0}"/>
              </a:ext>
            </a:extLst>
          </p:cNvPr>
          <p:cNvSpPr txBox="1"/>
          <p:nvPr/>
        </p:nvSpPr>
        <p:spPr>
          <a:xfrm>
            <a:off x="9424447" y="6301032"/>
            <a:ext cx="3048000" cy="63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U-STARS</a:t>
            </a:r>
            <a:r>
              <a:rPr lang="en-US" sz="3500" b="1" i="1" u="none" strike="noStrike" cap="none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~</a:t>
            </a:r>
            <a:r>
              <a:rPr lang="en-US" sz="35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01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4"/>
          <p:cNvSpPr txBox="1">
            <a:spLocks noGrp="1"/>
          </p:cNvSpPr>
          <p:nvPr>
            <p:ph type="title"/>
          </p:nvPr>
        </p:nvSpPr>
        <p:spPr>
          <a:xfrm>
            <a:off x="2019300" y="47897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Integrating the Reading Materials</a:t>
            </a:r>
            <a:endParaRPr b="1" dirty="0"/>
          </a:p>
        </p:txBody>
      </p:sp>
      <p:sp>
        <p:nvSpPr>
          <p:cNvPr id="202" name="Google Shape;202;p34"/>
          <p:cNvSpPr txBox="1">
            <a:spLocks noGrp="1"/>
          </p:cNvSpPr>
          <p:nvPr>
            <p:ph idx="1"/>
          </p:nvPr>
        </p:nvSpPr>
        <p:spPr>
          <a:xfrm>
            <a:off x="2209800" y="1785257"/>
            <a:ext cx="78486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62500" lnSpcReduction="20000"/>
          </a:bodyPr>
          <a:lstStyle/>
          <a:p>
            <a:pPr marL="342900" indent="-342931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600" dirty="0"/>
              <a:t>Review the book lists for culturally appropriate books on a range of topics </a:t>
            </a:r>
          </a:p>
          <a:p>
            <a:pPr marL="342900" indent="-342931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600" dirty="0"/>
              <a:t>Select books that fit with units you plan to teach (do your own concept map)</a:t>
            </a:r>
          </a:p>
          <a:p>
            <a:pPr marL="342900" indent="-342931">
              <a:spcBef>
                <a:spcPts val="511"/>
              </a:spcBef>
              <a:buClr>
                <a:schemeClr val="dk1"/>
              </a:buClr>
              <a:buSzPct val="100000"/>
            </a:pPr>
            <a:r>
              <a:rPr lang="en-US" sz="3600" dirty="0"/>
              <a:t>Look for books in multiple languages</a:t>
            </a:r>
            <a:endParaRPr sz="3600" dirty="0"/>
          </a:p>
          <a:p>
            <a:pPr marL="342900" indent="-342931">
              <a:spcBef>
                <a:spcPts val="511"/>
              </a:spcBef>
              <a:buClr>
                <a:schemeClr val="dk1"/>
              </a:buClr>
              <a:buSzPct val="100000"/>
            </a:pPr>
            <a:r>
              <a:rPr lang="en-US" sz="3600" dirty="0"/>
              <a:t>Coordinate books (both your and your student’s choices) across your units</a:t>
            </a:r>
            <a:endParaRPr sz="3600" dirty="0"/>
          </a:p>
          <a:p>
            <a:pPr marL="342900" indent="-342931">
              <a:spcBef>
                <a:spcPts val="511"/>
              </a:spcBef>
              <a:buClr>
                <a:schemeClr val="dk1"/>
              </a:buClr>
              <a:buSzPct val="100000"/>
            </a:pPr>
            <a:r>
              <a:rPr lang="en-US" sz="3600" dirty="0"/>
              <a:t>Plan how you will use the books (introduce the unit, place in learning centers, use with take-home reading, culminating unit activities)</a:t>
            </a:r>
            <a:endParaRPr sz="3600" dirty="0"/>
          </a:p>
          <a:p>
            <a:pPr marL="342900" indent="-342931">
              <a:spcBef>
                <a:spcPts val="511"/>
              </a:spcBef>
              <a:buClr>
                <a:schemeClr val="dk1"/>
              </a:buClr>
              <a:buSzPct val="100000"/>
            </a:pPr>
            <a:r>
              <a:rPr lang="en-US" sz="3600" dirty="0"/>
              <a:t>Use the Blooms Words to ensure that your lessons are challenging as well as culturally responsive!</a:t>
            </a:r>
            <a:endParaRPr sz="3600" dirty="0"/>
          </a:p>
          <a:p>
            <a:pPr marL="342900" indent="-180530">
              <a:spcBef>
                <a:spcPts val="511"/>
              </a:spcBef>
              <a:buClr>
                <a:schemeClr val="dk1"/>
              </a:buClr>
              <a:buSzPct val="100000"/>
              <a:buNone/>
            </a:pPr>
            <a:endParaRPr sz="3300" dirty="0"/>
          </a:p>
          <a:p>
            <a:pPr marL="342900" indent="-180530">
              <a:spcBef>
                <a:spcPts val="511"/>
              </a:spcBef>
              <a:buClr>
                <a:schemeClr val="dk1"/>
              </a:buClr>
              <a:buSzPct val="100000"/>
              <a:buNone/>
            </a:pPr>
            <a:endParaRPr sz="3300" dirty="0"/>
          </a:p>
        </p:txBody>
      </p:sp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DCA61970-792C-443F-82D2-B6D7BE0F63F3}"/>
              </a:ext>
            </a:extLst>
          </p:cNvPr>
          <p:cNvSpPr txBox="1"/>
          <p:nvPr/>
        </p:nvSpPr>
        <p:spPr>
          <a:xfrm>
            <a:off x="9273619" y="6227762"/>
            <a:ext cx="3048000" cy="63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U-STARS</a:t>
            </a:r>
            <a:r>
              <a:rPr lang="en-US" sz="3500" b="1" i="1" u="none" strike="noStrike" cap="none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~</a:t>
            </a:r>
            <a:r>
              <a:rPr lang="en-US" sz="35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087836" y="3640752"/>
            <a:ext cx="1441021" cy="6600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" name="Straight Connector 6"/>
          <p:cNvCxnSpPr>
            <a:endCxn id="5" idx="0"/>
          </p:cNvCxnSpPr>
          <p:nvPr/>
        </p:nvCxnSpPr>
        <p:spPr>
          <a:xfrm flipH="1">
            <a:off x="4808347" y="2637773"/>
            <a:ext cx="743923" cy="10029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233988" y="2052961"/>
            <a:ext cx="1342177" cy="6566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196014" y="1335689"/>
            <a:ext cx="562831" cy="7457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6"/>
            <a:endCxn id="15" idx="1"/>
          </p:cNvCxnSpPr>
          <p:nvPr/>
        </p:nvCxnSpPr>
        <p:spPr>
          <a:xfrm>
            <a:off x="6576165" y="2381299"/>
            <a:ext cx="1033613" cy="345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7413043" y="2613471"/>
            <a:ext cx="1343391" cy="774873"/>
            <a:chOff x="4012628" y="2505442"/>
            <a:chExt cx="1210294" cy="685800"/>
          </a:xfrm>
        </p:grpSpPr>
        <p:sp>
          <p:nvSpPr>
            <p:cNvPr id="15" name="Oval 14"/>
            <p:cNvSpPr/>
            <p:nvPr/>
          </p:nvSpPr>
          <p:spPr>
            <a:xfrm>
              <a:off x="4012628" y="2505442"/>
              <a:ext cx="1210294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14799" y="2643016"/>
              <a:ext cx="1019793" cy="272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</p:txBody>
        </p:sp>
      </p:grpSp>
      <p:cxnSp>
        <p:nvCxnSpPr>
          <p:cNvPr id="59" name="Straight Connector 58"/>
          <p:cNvCxnSpPr>
            <a:endCxn id="99" idx="3"/>
          </p:cNvCxnSpPr>
          <p:nvPr/>
        </p:nvCxnSpPr>
        <p:spPr>
          <a:xfrm flipV="1">
            <a:off x="8327684" y="2187214"/>
            <a:ext cx="408008" cy="4505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3821893" y="4192527"/>
            <a:ext cx="493910" cy="3491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486369" y="218142"/>
            <a:ext cx="3448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Integrating Ideas Concept Map</a:t>
            </a:r>
          </a:p>
        </p:txBody>
      </p:sp>
      <p:sp>
        <p:nvSpPr>
          <p:cNvPr id="85" name="Oval 84"/>
          <p:cNvSpPr/>
          <p:nvPr/>
        </p:nvSpPr>
        <p:spPr>
          <a:xfrm>
            <a:off x="7248520" y="5063628"/>
            <a:ext cx="1971681" cy="11847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6" name="Oval 65"/>
          <p:cNvSpPr/>
          <p:nvPr/>
        </p:nvSpPr>
        <p:spPr>
          <a:xfrm>
            <a:off x="6637413" y="1004826"/>
            <a:ext cx="1067045" cy="5272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89" name="Group 88"/>
          <p:cNvGrpSpPr/>
          <p:nvPr/>
        </p:nvGrpSpPr>
        <p:grpSpPr>
          <a:xfrm>
            <a:off x="4628906" y="892216"/>
            <a:ext cx="1002241" cy="443473"/>
            <a:chOff x="4019550" y="2590800"/>
            <a:chExt cx="1210294" cy="685800"/>
          </a:xfrm>
        </p:grpSpPr>
        <p:sp>
          <p:nvSpPr>
            <p:cNvPr id="90" name="Oval 89"/>
            <p:cNvSpPr/>
            <p:nvPr/>
          </p:nvSpPr>
          <p:spPr>
            <a:xfrm>
              <a:off x="4019550" y="2590800"/>
              <a:ext cx="1210294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114800" y="2707010"/>
              <a:ext cx="1019793" cy="475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</p:txBody>
        </p:sp>
      </p:grpSp>
      <p:sp>
        <p:nvSpPr>
          <p:cNvPr id="99" name="Oval 98"/>
          <p:cNvSpPr/>
          <p:nvPr/>
        </p:nvSpPr>
        <p:spPr>
          <a:xfrm>
            <a:off x="8544786" y="1694687"/>
            <a:ext cx="1303590" cy="5770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04" name="Straight Connector 103"/>
          <p:cNvCxnSpPr/>
          <p:nvPr/>
        </p:nvCxnSpPr>
        <p:spPr>
          <a:xfrm flipV="1">
            <a:off x="6336283" y="1519057"/>
            <a:ext cx="664202" cy="6101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/>
          <p:cNvGrpSpPr/>
          <p:nvPr/>
        </p:nvGrpSpPr>
        <p:grpSpPr>
          <a:xfrm>
            <a:off x="8275088" y="3823789"/>
            <a:ext cx="1935712" cy="698521"/>
            <a:chOff x="4012628" y="2559033"/>
            <a:chExt cx="1210294" cy="685800"/>
          </a:xfrm>
        </p:grpSpPr>
        <p:sp>
          <p:nvSpPr>
            <p:cNvPr id="111" name="Oval 110"/>
            <p:cNvSpPr/>
            <p:nvPr/>
          </p:nvSpPr>
          <p:spPr>
            <a:xfrm>
              <a:off x="4012628" y="2559033"/>
              <a:ext cx="1210294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114800" y="2643218"/>
              <a:ext cx="1014024" cy="302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</p:txBody>
        </p:sp>
      </p:grpSp>
      <p:cxnSp>
        <p:nvCxnSpPr>
          <p:cNvPr id="114" name="Straight Connector 113"/>
          <p:cNvCxnSpPr/>
          <p:nvPr/>
        </p:nvCxnSpPr>
        <p:spPr>
          <a:xfrm flipH="1" flipV="1">
            <a:off x="8382000" y="3327046"/>
            <a:ext cx="364420" cy="5591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>
            <a:off x="4315803" y="5061249"/>
            <a:ext cx="2020480" cy="689655"/>
            <a:chOff x="4012628" y="2560861"/>
            <a:chExt cx="1210294" cy="685800"/>
          </a:xfrm>
        </p:grpSpPr>
        <p:sp>
          <p:nvSpPr>
            <p:cNvPr id="117" name="Oval 116"/>
            <p:cNvSpPr/>
            <p:nvPr/>
          </p:nvSpPr>
          <p:spPr>
            <a:xfrm>
              <a:off x="4012628" y="2560861"/>
              <a:ext cx="1210294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114799" y="2636635"/>
              <a:ext cx="1001021" cy="306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</p:txBody>
        </p:sp>
      </p:grpSp>
      <p:cxnSp>
        <p:nvCxnSpPr>
          <p:cNvPr id="119" name="Straight Connector 118"/>
          <p:cNvCxnSpPr/>
          <p:nvPr/>
        </p:nvCxnSpPr>
        <p:spPr>
          <a:xfrm>
            <a:off x="4976812" y="4300763"/>
            <a:ext cx="92775" cy="74922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3320773" y="1268468"/>
            <a:ext cx="1002241" cy="4434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5" name="Oval 124"/>
          <p:cNvSpPr/>
          <p:nvPr/>
        </p:nvSpPr>
        <p:spPr>
          <a:xfrm>
            <a:off x="3408358" y="2121190"/>
            <a:ext cx="1002241" cy="4434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32" name="Straight Connector 131"/>
          <p:cNvCxnSpPr>
            <a:endCxn id="9" idx="1"/>
          </p:cNvCxnSpPr>
          <p:nvPr/>
        </p:nvCxnSpPr>
        <p:spPr>
          <a:xfrm>
            <a:off x="4285906" y="1578556"/>
            <a:ext cx="1144638" cy="5705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25" idx="6"/>
            <a:endCxn id="9" idx="2"/>
          </p:cNvCxnSpPr>
          <p:nvPr/>
        </p:nvCxnSpPr>
        <p:spPr>
          <a:xfrm>
            <a:off x="4410599" y="2342927"/>
            <a:ext cx="823389" cy="383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" name="Group 140"/>
          <p:cNvGrpSpPr/>
          <p:nvPr/>
        </p:nvGrpSpPr>
        <p:grpSpPr>
          <a:xfrm>
            <a:off x="2258617" y="4503126"/>
            <a:ext cx="2020480" cy="689655"/>
            <a:chOff x="4012628" y="2560861"/>
            <a:chExt cx="1210294" cy="685800"/>
          </a:xfrm>
        </p:grpSpPr>
        <p:sp>
          <p:nvSpPr>
            <p:cNvPr id="142" name="Oval 141"/>
            <p:cNvSpPr/>
            <p:nvPr/>
          </p:nvSpPr>
          <p:spPr>
            <a:xfrm>
              <a:off x="4012628" y="2560861"/>
              <a:ext cx="1210294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114799" y="2636635"/>
              <a:ext cx="1001021" cy="306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</p:txBody>
        </p:sp>
      </p:grpSp>
      <p:cxnSp>
        <p:nvCxnSpPr>
          <p:cNvPr id="153" name="Straight Connector 152"/>
          <p:cNvCxnSpPr/>
          <p:nvPr/>
        </p:nvCxnSpPr>
        <p:spPr>
          <a:xfrm>
            <a:off x="6172200" y="2667001"/>
            <a:ext cx="1553532" cy="24831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Google Shape;104;p21">
            <a:extLst>
              <a:ext uri="{FF2B5EF4-FFF2-40B4-BE49-F238E27FC236}">
                <a16:creationId xmlns:a16="http://schemas.microsoft.com/office/drawing/2014/main" id="{29CE7C14-67FC-4345-AF1C-28029D8FB653}"/>
              </a:ext>
            </a:extLst>
          </p:cNvPr>
          <p:cNvSpPr txBox="1"/>
          <p:nvPr/>
        </p:nvSpPr>
        <p:spPr>
          <a:xfrm>
            <a:off x="9367886" y="6227762"/>
            <a:ext cx="3048000" cy="63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U-STARS</a:t>
            </a:r>
            <a:r>
              <a:rPr lang="en-US" sz="3500" b="1" i="1" u="none" strike="noStrike" cap="none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~</a:t>
            </a:r>
            <a:r>
              <a:rPr lang="en-US" sz="35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435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5999" y="687568"/>
            <a:ext cx="5620002" cy="5845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4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USTARS~PLUS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 Outline: Nonfiction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Title: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Lexical Score: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Author: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Pages: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Illustrator: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Translations: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Publisher: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ISBN: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  <a:tabLst>
                <a:tab pos="1005840" algn="l"/>
              </a:tabLs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 Topics: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Generalization: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 Map: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Standards addressed: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of Book (focus on content learned, key facts, etc.):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Thinking Questions Based on Blooms: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Knowledge/Remember –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Comprehension/Understand –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Application/Apply –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Analysis/Analyze –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Synthesis/Create –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Evaluation/Evaluate –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Follow-up Activities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Google Shape;104;p21">
            <a:extLst>
              <a:ext uri="{FF2B5EF4-FFF2-40B4-BE49-F238E27FC236}">
                <a16:creationId xmlns:a16="http://schemas.microsoft.com/office/drawing/2014/main" id="{8A272F0C-966F-4C5A-803D-C55ECA18B052}"/>
              </a:ext>
            </a:extLst>
          </p:cNvPr>
          <p:cNvSpPr txBox="1"/>
          <p:nvPr/>
        </p:nvSpPr>
        <p:spPr>
          <a:xfrm>
            <a:off x="9386740" y="6217563"/>
            <a:ext cx="2971800" cy="63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U-STARS</a:t>
            </a:r>
            <a:r>
              <a:rPr lang="en-US" sz="3500" b="1" i="1" u="none" strike="noStrike" cap="none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~</a:t>
            </a:r>
            <a:r>
              <a:rPr lang="en-US" sz="35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827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Appendix D:</a:t>
            </a:r>
            <a:br>
              <a:rPr lang="en-US" dirty="0"/>
            </a:br>
            <a:r>
              <a:rPr lang="en-US" dirty="0"/>
              <a:t>Blooms Words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Original and Revised Lists</a:t>
            </a:r>
          </a:p>
          <a:p>
            <a:r>
              <a:rPr lang="en-US" dirty="0"/>
              <a:t>Coleman, M.R., Shah-Coltrane, S. (2011). </a:t>
            </a:r>
            <a:r>
              <a:rPr lang="en-US" i="1" dirty="0"/>
              <a:t>U-STARS~PLUS: Professional development kit. </a:t>
            </a:r>
            <a:r>
              <a:rPr lang="en-US" dirty="0"/>
              <a:t>Arlington, VA: Council for Exceptional Children.</a:t>
            </a:r>
          </a:p>
        </p:txBody>
      </p:sp>
    </p:spTree>
    <p:extLst>
      <p:ext uri="{BB962C8B-B14F-4D97-AF65-F5344CB8AC3E}">
        <p14:creationId xmlns:p14="http://schemas.microsoft.com/office/powerpoint/2010/main" val="3460868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8390" y="1371602"/>
            <a:ext cx="5144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Taxonomy of Cognitive Thinking      </a:t>
            </a:r>
            <a:r>
              <a:rPr lang="en-US" sz="15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of 3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95650" y="1828800"/>
          <a:ext cx="5829300" cy="4364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9492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Domain</a:t>
                      </a:r>
                      <a:endParaRPr lang="en-US" sz="1400" dirty="0"/>
                    </a:p>
                  </a:txBody>
                  <a:tcPr marL="68580" marR="68580" marT="34290" marB="3429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Definition</a:t>
                      </a:r>
                      <a:endParaRPr lang="en-US" sz="1400" dirty="0"/>
                    </a:p>
                  </a:txBody>
                  <a:tcPr marL="68580" marR="68580" marT="34290" marB="3429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Keywords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marT="34290" marB="3429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endParaRPr lang="en-US" sz="1400" dirty="0"/>
                    </a:p>
                  </a:txBody>
                  <a:tcPr marL="68580" marR="68580" marT="34290" marB="3429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1708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Knowledge/</a:t>
                      </a:r>
                    </a:p>
                    <a:p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Remember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Ability to remember something previously learned/recall information</a:t>
                      </a:r>
                    </a:p>
                    <a:p>
                      <a:endParaRPr lang="en-US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r>
                        <a:rPr lang="en-US" sz="1200" b="1" dirty="0">
                          <a:latin typeface="+mn-lt"/>
                          <a:cs typeface="+mn-cs"/>
                        </a:rPr>
                        <a:t>Retrieve/Identify</a:t>
                      </a:r>
                      <a:endParaRPr lang="en-US" sz="1200" b="1" dirty="0">
                        <a:latin typeface="+mn-lt"/>
                        <a:cs typeface="Times New Roman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Tell, recite, list, memorize, remember, define, locate, state, who, when, where, how, what, identify, select from list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Workbooks, quizzes, tests, vocabulary, timelines, fact cards, recitations, lists, matching,</a:t>
                      </a:r>
                      <a:r>
                        <a:rPr lang="en-US" sz="1200" b="1" baseline="0" dirty="0">
                          <a:latin typeface="+mn-lt"/>
                          <a:ea typeface="Times New Roman"/>
                          <a:cs typeface="Times New Roman"/>
                        </a:rPr>
                        <a:t> multiple choice, T/F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38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Comprehension/</a:t>
                      </a:r>
                    </a:p>
                    <a:p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Understand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Demonstrate basic understanding of concepts/curriculum</a:t>
                      </a:r>
                    </a:p>
                    <a:p>
                      <a:pPr marL="0" marR="0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Translate to other words/retell in own words</a:t>
                      </a:r>
                    </a:p>
                    <a:p>
                      <a:pPr marL="0" marR="0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latin typeface="+mn-lt"/>
                          <a:cs typeface="Times New Roman"/>
                        </a:rPr>
                        <a:t>Construct meaning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Restate, give examples, explain, summarize, translate, show, symbols, predict, define, describe, illustrate, paraphrase, categorize,</a:t>
                      </a:r>
                      <a:r>
                        <a:rPr lang="en-US" sz="1200" b="1" baseline="0" dirty="0">
                          <a:latin typeface="+mn-lt"/>
                          <a:ea typeface="Times New Roman"/>
                          <a:cs typeface="Times New Roman"/>
                        </a:rPr>
                        <a:t> extrapolate, predict, map-match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Drawing, diagram, response to question, revision, basic project report, sequencing, translate, define, establish categories,</a:t>
                      </a:r>
                      <a:r>
                        <a:rPr lang="en-US" sz="1200" b="1" baseline="0" dirty="0">
                          <a:latin typeface="+mn-lt"/>
                          <a:ea typeface="Times New Roman"/>
                          <a:cs typeface="Times New Roman"/>
                        </a:rPr>
                        <a:t> make predictions based on information given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EBE8E37C-7946-4852-A11B-48E55C609286}"/>
              </a:ext>
            </a:extLst>
          </p:cNvPr>
          <p:cNvSpPr txBox="1"/>
          <p:nvPr/>
        </p:nvSpPr>
        <p:spPr>
          <a:xfrm>
            <a:off x="9349033" y="6193052"/>
            <a:ext cx="3048000" cy="63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U-STARS</a:t>
            </a:r>
            <a:r>
              <a:rPr lang="en-US" sz="3500" b="1" i="1" u="none" strike="noStrike" cap="none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~</a:t>
            </a:r>
            <a:r>
              <a:rPr lang="en-US" sz="35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3956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95650" y="1828800"/>
          <a:ext cx="5829300" cy="434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9492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Domain</a:t>
                      </a:r>
                      <a:endParaRPr lang="en-US" sz="1400" dirty="0"/>
                    </a:p>
                  </a:txBody>
                  <a:tcPr marL="68580" marR="68580" marT="34290" marB="3429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Definition</a:t>
                      </a:r>
                      <a:endParaRPr lang="en-US" sz="1400" dirty="0"/>
                    </a:p>
                  </a:txBody>
                  <a:tcPr marL="68580" marR="68580" marT="34290" marB="3429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Keywords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marT="34290" marB="3429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endParaRPr lang="en-US" sz="1400" dirty="0"/>
                    </a:p>
                  </a:txBody>
                  <a:tcPr marL="68580" marR="68580" marT="34290" marB="3429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175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Application/ Apply</a:t>
                      </a: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Transfer knowledge learned in one situation to another, applying information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Use information</a:t>
                      </a: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Demonstrate, use guides/maps/charts, make/cook, interpret, predict, relate, simulate, organize, develop</a:t>
                      </a: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Model, display, collect, written product, recipe/cooked product, artwork/crafts, demonstration, hands-on demonstration, use information in context or real world situation</a:t>
                      </a: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47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Analysis/Analyze</a:t>
                      </a: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Understand how parts relate to a whole Understand structure and motive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Note fallacies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Identify structure and purpose</a:t>
                      </a: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Investigate, classify, outline, categorize, review, compare, contracts, solve, survey, diagram, infer, prioritize, discriminate,</a:t>
                      </a:r>
                      <a:r>
                        <a:rPr lang="en-US" sz="1100" b="1" baseline="0" dirty="0">
                          <a:latin typeface="+mn-lt"/>
                          <a:ea typeface="Times New Roman"/>
                          <a:cs typeface="Times New Roman"/>
                        </a:rPr>
                        <a:t> select, focus on main ideas, deconstruct</a:t>
                      </a: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Survey, editorial, questionnaire, plan, solution, report, review prospectus, hypothesis, model, create an outline, compare and contrast chart</a:t>
                      </a: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638390" y="1371602"/>
            <a:ext cx="5144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Taxonomy of Cognitive Thinking      </a:t>
            </a:r>
            <a:r>
              <a:rPr lang="en-US" sz="15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of 3 </a:t>
            </a:r>
          </a:p>
        </p:txBody>
      </p:sp>
      <p:sp>
        <p:nvSpPr>
          <p:cNvPr id="5" name="Google Shape;104;p21">
            <a:extLst>
              <a:ext uri="{FF2B5EF4-FFF2-40B4-BE49-F238E27FC236}">
                <a16:creationId xmlns:a16="http://schemas.microsoft.com/office/drawing/2014/main" id="{D2408F9A-732F-446B-BBFA-80D183BA08E8}"/>
              </a:ext>
            </a:extLst>
          </p:cNvPr>
          <p:cNvSpPr txBox="1"/>
          <p:nvPr/>
        </p:nvSpPr>
        <p:spPr>
          <a:xfrm>
            <a:off x="9245338" y="6227762"/>
            <a:ext cx="3048000" cy="63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U-STARS</a:t>
            </a:r>
            <a:r>
              <a:rPr lang="en-US" sz="3500" b="1" i="1" u="none" strike="noStrike" cap="none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~</a:t>
            </a:r>
            <a:r>
              <a:rPr lang="en-US" sz="35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324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95650" y="1828802"/>
          <a:ext cx="5829300" cy="3284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7167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Domain</a:t>
                      </a:r>
                      <a:endParaRPr lang="en-US" sz="1400" dirty="0"/>
                    </a:p>
                  </a:txBody>
                  <a:tcPr marL="68580" marR="68580" marT="34290" marB="3429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Definition</a:t>
                      </a:r>
                      <a:endParaRPr lang="en-US" sz="1400" dirty="0"/>
                    </a:p>
                  </a:txBody>
                  <a:tcPr marL="68580" marR="68580" marT="34290" marB="3429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Keywords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marT="34290" marB="3429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endParaRPr lang="en-US" sz="1400" dirty="0"/>
                    </a:p>
                  </a:txBody>
                  <a:tcPr marL="68580" marR="68580" marT="34290" marB="3429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59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Synthesis/Create</a:t>
                      </a: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Re-form individual parts to make a new whole </a:t>
                      </a:r>
                    </a:p>
                    <a:p>
                      <a:pPr marL="0" marR="0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Create something new</a:t>
                      </a: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Compose, design, invent, create, conclude, construct, propose, forecast, collect, rearrange parts, imagine, extend, hypothesize,</a:t>
                      </a:r>
                      <a:r>
                        <a:rPr lang="en-US" sz="1100" b="1" baseline="0" dirty="0">
                          <a:latin typeface="+mn-lt"/>
                          <a:ea typeface="Times New Roman"/>
                          <a:cs typeface="Times New Roman"/>
                        </a:rPr>
                        <a:t> construct</a:t>
                      </a: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Lesson plan, song, poem, story, advertisement, invention, expert project, experiment with scientific process, present new ideas</a:t>
                      </a: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2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Evaluation/Evaluate</a:t>
                      </a: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Judge the value of something vis-à-vis criteria, support judgment</a:t>
                      </a: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Judge, evaluate, give opinion, viewpoint, rate, prioritize, choose, recommend, critique, support, challenge, discuss, monitor, test, set criteria</a:t>
                      </a: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Decisions, rank, rating/grades, editorial, debate, critique, defense/verdict, build criteria</a:t>
                      </a: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238500" y="5200650"/>
            <a:ext cx="53721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See: Bloom, B. S. (1956). </a:t>
            </a:r>
            <a:r>
              <a:rPr lang="en-US" sz="1050" i="1" dirty="0"/>
              <a:t>Taxonomy of educational objectives, handbook I: The cognitive domain</a:t>
            </a:r>
            <a:r>
              <a:rPr lang="en-US" sz="1050" dirty="0"/>
              <a:t>. New York: McKay.</a:t>
            </a:r>
          </a:p>
          <a:p>
            <a:r>
              <a:rPr lang="en-US" sz="1050" dirty="0"/>
              <a:t>Anderson, L.W. &amp; </a:t>
            </a:r>
            <a:r>
              <a:rPr lang="en-US" sz="1050" dirty="0" err="1"/>
              <a:t>Krathwohl</a:t>
            </a:r>
            <a:r>
              <a:rPr lang="en-US" sz="1050" dirty="0"/>
              <a:t>, D. R. (et. al.) (2001). A Taxonomy for Learning, Teaching, and Assessing. New York: Longman.</a:t>
            </a:r>
          </a:p>
        </p:txBody>
      </p:sp>
      <p:sp>
        <p:nvSpPr>
          <p:cNvPr id="5" name="Rectangle 4"/>
          <p:cNvSpPr/>
          <p:nvPr/>
        </p:nvSpPr>
        <p:spPr>
          <a:xfrm>
            <a:off x="3638390" y="1333071"/>
            <a:ext cx="5144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Taxonomy of Cognitive Thinking      </a:t>
            </a:r>
            <a:r>
              <a:rPr lang="en-US" sz="15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of 3 </a:t>
            </a:r>
          </a:p>
        </p:txBody>
      </p:sp>
      <p:sp>
        <p:nvSpPr>
          <p:cNvPr id="6" name="Google Shape;104;p21">
            <a:extLst>
              <a:ext uri="{FF2B5EF4-FFF2-40B4-BE49-F238E27FC236}">
                <a16:creationId xmlns:a16="http://schemas.microsoft.com/office/drawing/2014/main" id="{857393AF-08B5-4B5E-9DB4-1364A6368F5F}"/>
              </a:ext>
            </a:extLst>
          </p:cNvPr>
          <p:cNvSpPr txBox="1"/>
          <p:nvPr/>
        </p:nvSpPr>
        <p:spPr>
          <a:xfrm>
            <a:off x="9339606" y="6227762"/>
            <a:ext cx="3048000" cy="63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U-STARS</a:t>
            </a:r>
            <a:r>
              <a:rPr lang="en-US" sz="3500" b="1" i="1" u="none" strike="noStrike" cap="none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~</a:t>
            </a:r>
            <a:r>
              <a:rPr lang="en-US" sz="35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53361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F47DED5C36D45B90B905433BEBA69" ma:contentTypeVersion="13" ma:contentTypeDescription="Create a new document." ma:contentTypeScope="" ma:versionID="43a8867708f891052e2c697774f8f5a3">
  <xsd:schema xmlns:xsd="http://www.w3.org/2001/XMLSchema" xmlns:xs="http://www.w3.org/2001/XMLSchema" xmlns:p="http://schemas.microsoft.com/office/2006/metadata/properties" xmlns:ns3="4a224aa5-5fdf-47c8-9c85-b410ee185a34" xmlns:ns4="cb19836e-bc71-4d72-95dd-1b5c38dcc4ac" targetNamespace="http://schemas.microsoft.com/office/2006/metadata/properties" ma:root="true" ma:fieldsID="1fdea09968d25cabc4ec29b9862d7cd4" ns3:_="" ns4:_="">
    <xsd:import namespace="4a224aa5-5fdf-47c8-9c85-b410ee185a34"/>
    <xsd:import namespace="cb19836e-bc71-4d72-95dd-1b5c38dcc4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24aa5-5fdf-47c8-9c85-b410ee185a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9836e-bc71-4d72-95dd-1b5c38dcc4a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061B44-E2C2-47BB-A3FF-2D8EA5744B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224aa5-5fdf-47c8-9c85-b410ee185a34"/>
    <ds:schemaRef ds:uri="cb19836e-bc71-4d72-95dd-1b5c38dcc4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F21B77-D7AD-4EE6-BC28-A62D73823A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0EFE60-7254-468A-87EC-88E49A535AE4}">
  <ds:schemaRefs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4a224aa5-5fdf-47c8-9c85-b410ee185a34"/>
    <ds:schemaRef ds:uri="cb19836e-bc71-4d72-95dd-1b5c38dcc4ac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787</Words>
  <Application>Microsoft Office PowerPoint</Application>
  <PresentationFormat>Widescreen</PresentationFormat>
  <Paragraphs>91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Facet</vt:lpstr>
      <vt:lpstr>Planning Template for Integrating Curriculum with Culturally Responsive Literature Lessons</vt:lpstr>
      <vt:lpstr>Integrating the Reading Materials</vt:lpstr>
      <vt:lpstr>PowerPoint Presentation</vt:lpstr>
      <vt:lpstr>PowerPoint Presentation</vt:lpstr>
      <vt:lpstr>Appendix D: Blooms Words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Coleman, Mary Ruth Blackwell</dc:creator>
  <cp:lastModifiedBy>Mary Ruth Coleman</cp:lastModifiedBy>
  <cp:revision>1</cp:revision>
  <dcterms:created xsi:type="dcterms:W3CDTF">2022-05-03T17:10:48Z</dcterms:created>
  <dcterms:modified xsi:type="dcterms:W3CDTF">2022-05-03T18:41:32Z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0x010100E0CF47DED5C36D45B90B905433BEBA69</vt:lpwstr>
  </property>
</Properties>
</file>